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3"/>
  </p:notesMasterIdLst>
  <p:sldIdLst>
    <p:sldId id="256" r:id="rId2"/>
    <p:sldId id="258" r:id="rId3"/>
    <p:sldId id="259" r:id="rId4"/>
    <p:sldId id="262" r:id="rId5"/>
    <p:sldId id="260" r:id="rId6"/>
    <p:sldId id="257" r:id="rId7"/>
    <p:sldId id="267" r:id="rId8"/>
    <p:sldId id="307" r:id="rId9"/>
    <p:sldId id="308" r:id="rId10"/>
    <p:sldId id="309" r:id="rId11"/>
    <p:sldId id="311" r:id="rId12"/>
    <p:sldId id="312" r:id="rId13"/>
    <p:sldId id="261" r:id="rId14"/>
    <p:sldId id="313" r:id="rId15"/>
    <p:sldId id="314" r:id="rId16"/>
    <p:sldId id="315" r:id="rId17"/>
    <p:sldId id="316" r:id="rId18"/>
    <p:sldId id="317" r:id="rId19"/>
    <p:sldId id="268" r:id="rId20"/>
    <p:sldId id="264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Inter" panose="020B0604020202020204" charset="0"/>
      <p:regular r:id="rId38"/>
      <p:bold r:id="rId39"/>
    </p:embeddedFont>
    <p:embeddedFont>
      <p:font typeface="Lexend Mega" panose="020B0604020202020204" charset="-93"/>
      <p:regular r:id="rId40"/>
      <p:bold r:id="rId41"/>
    </p:embeddedFont>
    <p:embeddedFont>
      <p:font typeface="Lexend Mega Black" panose="020B0604020202020204" charset="-93"/>
      <p:bold r:id="rId42"/>
    </p:embeddedFont>
    <p:embeddedFont>
      <p:font typeface="Roboto Condensed Light" panose="020000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03179F-6CEB-4187-B735-16916E03FA91}">
  <a:tblStyle styleId="{8503179F-6CEB-4187-B735-16916E03FA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70a5748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970a5748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70a5748f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970a5748f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328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42ad227d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42ad227d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5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970a5748f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970a5748f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970a5748f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970a5748f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70a5748f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970a5748f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00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970a574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970a574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42ad227d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42ad227d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970a5748f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970a5748f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42ad227d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42ad227d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70a57483_0_13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70a57483_0_13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70a5748f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970a5748f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42ad227d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42ad227d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0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42ad227d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42ad227d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5" y="350"/>
            <a:ext cx="9144000" cy="5143500"/>
          </a:xfrm>
          <a:prstGeom prst="rect">
            <a:avLst/>
          </a:prstGeom>
          <a:solidFill>
            <a:srgbClr val="382DA4">
              <a:alpha val="69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2000" y="165000"/>
            <a:ext cx="8820000" cy="481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15950" y="1237429"/>
            <a:ext cx="6512100" cy="23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15925" y="3551454"/>
            <a:ext cx="65121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3627425" y="-3150"/>
            <a:ext cx="1889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Mega"/>
              <a:buNone/>
              <a:defRPr sz="1400" b="1">
                <a:latin typeface="Lexend Mega"/>
                <a:ea typeface="Lexend Mega"/>
                <a:cs typeface="Lexend Mega"/>
                <a:sym typeface="Lexend Me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Mega"/>
              <a:buNone/>
              <a:defRPr b="1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Mega"/>
              <a:buNone/>
              <a:defRPr b="1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Mega"/>
              <a:buNone/>
              <a:defRPr b="1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Mega"/>
              <a:buNone/>
              <a:defRPr b="1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Mega"/>
              <a:buNone/>
              <a:defRPr b="1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Mega"/>
              <a:buNone/>
              <a:defRPr b="1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Mega"/>
              <a:buNone/>
              <a:defRPr b="1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Mega"/>
              <a:buNone/>
              <a:defRPr b="1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9144000" cy="225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4141075" y="1472975"/>
            <a:ext cx="42897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4667050" y="2351375"/>
            <a:ext cx="3763500" cy="14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125" y="0"/>
            <a:ext cx="9144000" cy="298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713225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ctrTitle" idx="2"/>
          </p:nvPr>
        </p:nvSpPr>
        <p:spPr>
          <a:xfrm>
            <a:off x="718050" y="1421175"/>
            <a:ext cx="40053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1"/>
          </p:nvPr>
        </p:nvSpPr>
        <p:spPr>
          <a:xfrm>
            <a:off x="718050" y="1884325"/>
            <a:ext cx="40053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ctrTitle" idx="3"/>
          </p:nvPr>
        </p:nvSpPr>
        <p:spPr>
          <a:xfrm>
            <a:off x="718050" y="3329200"/>
            <a:ext cx="40053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4"/>
          </p:nvPr>
        </p:nvSpPr>
        <p:spPr>
          <a:xfrm>
            <a:off x="718050" y="3792350"/>
            <a:ext cx="40053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125" y="1221650"/>
            <a:ext cx="9144000" cy="392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8475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ctrTitle" idx="2"/>
          </p:nvPr>
        </p:nvSpPr>
        <p:spPr>
          <a:xfrm>
            <a:off x="781136" y="2915925"/>
            <a:ext cx="24348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789086" y="3379075"/>
            <a:ext cx="24189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ctrTitle" idx="3"/>
          </p:nvPr>
        </p:nvSpPr>
        <p:spPr>
          <a:xfrm>
            <a:off x="3360068" y="2915925"/>
            <a:ext cx="24294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4"/>
          </p:nvPr>
        </p:nvSpPr>
        <p:spPr>
          <a:xfrm>
            <a:off x="3362618" y="3379075"/>
            <a:ext cx="24243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 idx="5"/>
          </p:nvPr>
        </p:nvSpPr>
        <p:spPr>
          <a:xfrm>
            <a:off x="5938568" y="2915925"/>
            <a:ext cx="24243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6"/>
          </p:nvPr>
        </p:nvSpPr>
        <p:spPr>
          <a:xfrm>
            <a:off x="5941268" y="3379075"/>
            <a:ext cx="24189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9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125" y="1221650"/>
            <a:ext cx="9144000" cy="392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">
  <p:cSld name="CUSTOM_19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/>
          <p:nvPr/>
        </p:nvSpPr>
        <p:spPr>
          <a:xfrm>
            <a:off x="4213750" y="150"/>
            <a:ext cx="4930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/>
          <p:nvPr/>
        </p:nvSpPr>
        <p:spPr>
          <a:xfrm>
            <a:off x="125" y="0"/>
            <a:ext cx="9144000" cy="122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25" y="0"/>
            <a:ext cx="9144000" cy="34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2047600"/>
            <a:ext cx="3646200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488838"/>
            <a:ext cx="36462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28638"/>
            <a:ext cx="17961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 b="0">
                <a:solidFill>
                  <a:schemeClr val="lt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125" y="0"/>
            <a:ext cx="9144000" cy="122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98225"/>
            <a:ext cx="7717500" cy="31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401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25" y="1221650"/>
            <a:ext cx="4572000" cy="3921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 idx="2"/>
          </p:nvPr>
        </p:nvSpPr>
        <p:spPr>
          <a:xfrm>
            <a:off x="918313" y="2012775"/>
            <a:ext cx="27441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918313" y="2777425"/>
            <a:ext cx="2738100" cy="9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3"/>
          </p:nvPr>
        </p:nvSpPr>
        <p:spPr>
          <a:xfrm>
            <a:off x="5481588" y="2012775"/>
            <a:ext cx="27441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481588" y="2777325"/>
            <a:ext cx="27381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567650" y="1221650"/>
            <a:ext cx="4572000" cy="3921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125" y="75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713100" y="1256300"/>
            <a:ext cx="38589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713100" y="2407275"/>
            <a:ext cx="3858900" cy="14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125" y="1221650"/>
            <a:ext cx="9144000" cy="392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2"/>
          </p:nvPr>
        </p:nvSpPr>
        <p:spPr>
          <a:xfrm>
            <a:off x="1509552" y="1542775"/>
            <a:ext cx="2724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509550" y="1956396"/>
            <a:ext cx="2724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 hasCustomPrompt="1"/>
          </p:nvPr>
        </p:nvSpPr>
        <p:spPr>
          <a:xfrm>
            <a:off x="713350" y="1610524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4"/>
          </p:nvPr>
        </p:nvSpPr>
        <p:spPr>
          <a:xfrm>
            <a:off x="1509552" y="2608188"/>
            <a:ext cx="2724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1509550" y="3022750"/>
            <a:ext cx="2724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13350" y="2683168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 idx="7"/>
          </p:nvPr>
        </p:nvSpPr>
        <p:spPr>
          <a:xfrm>
            <a:off x="1509552" y="3673601"/>
            <a:ext cx="2724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1509550" y="4087700"/>
            <a:ext cx="2724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713350" y="3746443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ctrTitle" idx="13"/>
          </p:nvPr>
        </p:nvSpPr>
        <p:spPr>
          <a:xfrm>
            <a:off x="5711369" y="1542775"/>
            <a:ext cx="2727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5712254" y="1956396"/>
            <a:ext cx="2721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4511" y="1610524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16"/>
          </p:nvPr>
        </p:nvSpPr>
        <p:spPr>
          <a:xfrm>
            <a:off x="5711369" y="2608180"/>
            <a:ext cx="2727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7"/>
          </p:nvPr>
        </p:nvSpPr>
        <p:spPr>
          <a:xfrm>
            <a:off x="5712254" y="3021326"/>
            <a:ext cx="2721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914511" y="2683168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19"/>
          </p:nvPr>
        </p:nvSpPr>
        <p:spPr>
          <a:xfrm>
            <a:off x="5712247" y="3673575"/>
            <a:ext cx="272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0"/>
          </p:nvPr>
        </p:nvSpPr>
        <p:spPr>
          <a:xfrm>
            <a:off x="5712248" y="4086725"/>
            <a:ext cx="2727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1" hasCustomPrompt="1"/>
          </p:nvPr>
        </p:nvSpPr>
        <p:spPr>
          <a:xfrm>
            <a:off x="4914511" y="3746443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125" y="0"/>
            <a:ext cx="9144000" cy="34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 flipH="1">
            <a:off x="3260575" y="2050538"/>
            <a:ext cx="5170200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 flipH="1">
            <a:off x="5266675" y="3486913"/>
            <a:ext cx="31641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34675" y="924500"/>
            <a:ext cx="17961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6000" b="0">
                <a:solidFill>
                  <a:schemeClr val="lt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125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946975" y="1591200"/>
            <a:ext cx="44838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4572000" y="2317200"/>
            <a:ext cx="3858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3350" y="445025"/>
            <a:ext cx="797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Mega"/>
              <a:buNone/>
              <a:defRPr sz="32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Mega"/>
              <a:buNone/>
              <a:defRPr sz="32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Mega"/>
              <a:buNone/>
              <a:defRPr sz="32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Mega"/>
              <a:buNone/>
              <a:defRPr sz="32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Mega"/>
              <a:buNone/>
              <a:defRPr sz="32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Mega"/>
              <a:buNone/>
              <a:defRPr sz="32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Mega"/>
              <a:buNone/>
              <a:defRPr sz="32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Mega"/>
              <a:buNone/>
              <a:defRPr sz="32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Mega"/>
              <a:buNone/>
              <a:defRPr sz="32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3350" y="1152475"/>
            <a:ext cx="7977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71" r:id="rId11"/>
    <p:sldLayoutId id="2147483675" r:id="rId12"/>
    <p:sldLayoutId id="2147483679" r:id="rId13"/>
    <p:sldLayoutId id="2147483680" r:id="rId14"/>
    <p:sldLayoutId id="214748368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eslaultrapro.web.app/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>
            <a:spLocks noGrp="1"/>
          </p:cNvSpPr>
          <p:nvPr>
            <p:ph type="ctrTitle"/>
          </p:nvPr>
        </p:nvSpPr>
        <p:spPr>
          <a:xfrm>
            <a:off x="1315950" y="1237429"/>
            <a:ext cx="6512100" cy="23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IoT in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Robot  Car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8" name="Google Shape;208;p39"/>
          <p:cNvSpPr txBox="1">
            <a:spLocks noGrp="1"/>
          </p:cNvSpPr>
          <p:nvPr>
            <p:ph type="subTitle" idx="1"/>
          </p:nvPr>
        </p:nvSpPr>
        <p:spPr>
          <a:xfrm>
            <a:off x="1315925" y="3551454"/>
            <a:ext cx="65121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-US" dirty="0"/>
              <a:t>Group 1</a:t>
            </a:r>
            <a:endParaRPr dirty="0"/>
          </a:p>
        </p:txBody>
      </p:sp>
      <p:sp>
        <p:nvSpPr>
          <p:cNvPr id="209" name="Google Shape;209;p39"/>
          <p:cNvSpPr/>
          <p:nvPr/>
        </p:nvSpPr>
        <p:spPr>
          <a:xfrm>
            <a:off x="3416700" y="0"/>
            <a:ext cx="2310600" cy="3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82DA4"/>
              </a:solidFill>
              <a:latin typeface="Lexend Mega"/>
              <a:ea typeface="Lexend Mega"/>
              <a:cs typeface="Lexend Mega"/>
              <a:sym typeface="Lexend Mega"/>
            </a:endParaRPr>
          </a:p>
        </p:txBody>
      </p:sp>
      <p:sp>
        <p:nvSpPr>
          <p:cNvPr id="210" name="Google Shape;210;p39"/>
          <p:cNvSpPr txBox="1">
            <a:spLocks noGrp="1"/>
          </p:cNvSpPr>
          <p:nvPr>
            <p:ph type="subTitle" idx="2"/>
          </p:nvPr>
        </p:nvSpPr>
        <p:spPr>
          <a:xfrm>
            <a:off x="3627425" y="-3150"/>
            <a:ext cx="1889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IoT Systems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7114EF-21DC-4F6E-BD21-365729A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01925"/>
            <a:ext cx="7717500" cy="572700"/>
          </a:xfrm>
        </p:spPr>
        <p:txBody>
          <a:bodyPr/>
          <a:lstStyle/>
          <a:p>
            <a:r>
              <a:rPr lang="en-US" dirty="0"/>
              <a:t>Light Sensor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5B7BF-D2FE-4858-9A5F-5DD0A706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34" y="1706044"/>
            <a:ext cx="4787701" cy="3082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8C7A9-A571-4FBD-ADBD-3CC16D23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251"/>
            <a:ext cx="2918012" cy="1946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C492C5-7AF5-41AF-8E30-CA5528071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5247"/>
            <a:ext cx="2918012" cy="21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7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7114EF-21DC-4F6E-BD21-365729A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01925"/>
            <a:ext cx="7717500" cy="572700"/>
          </a:xfrm>
        </p:spPr>
        <p:txBody>
          <a:bodyPr/>
          <a:lstStyle/>
          <a:p>
            <a:r>
              <a:rPr lang="en-US" dirty="0"/>
              <a:t>IR Receiver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917C8-D456-4013-89D7-941B2C7B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8" y="1514282"/>
            <a:ext cx="4957903" cy="32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9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/>
          <p:nvPr/>
        </p:nvSpPr>
        <p:spPr>
          <a:xfrm>
            <a:off x="5252925" y="0"/>
            <a:ext cx="391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 rotWithShape="1">
          <a:blip r:embed="rId3">
            <a:alphaModFix amt="25000"/>
          </a:blip>
          <a:srcRect l="24813" r="24752"/>
          <a:stretch/>
        </p:blipFill>
        <p:spPr>
          <a:xfrm>
            <a:off x="5266925" y="63"/>
            <a:ext cx="3891201" cy="5143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42"/>
          <p:cNvGrpSpPr/>
          <p:nvPr/>
        </p:nvGrpSpPr>
        <p:grpSpPr>
          <a:xfrm>
            <a:off x="162000" y="165000"/>
            <a:ext cx="8820000" cy="4814650"/>
            <a:chOff x="162000" y="165000"/>
            <a:chExt cx="8820000" cy="4814650"/>
          </a:xfrm>
        </p:grpSpPr>
        <p:sp>
          <p:nvSpPr>
            <p:cNvPr id="253" name="Google Shape;253;p42"/>
            <p:cNvSpPr/>
            <p:nvPr/>
          </p:nvSpPr>
          <p:spPr>
            <a:xfrm>
              <a:off x="162000" y="165000"/>
              <a:ext cx="8820000" cy="4813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164375" y="3416300"/>
              <a:ext cx="5088575" cy="1563350"/>
            </a:xfrm>
            <a:custGeom>
              <a:avLst/>
              <a:gdLst/>
              <a:ahLst/>
              <a:cxnLst/>
              <a:rect l="l" t="t" r="r" b="b"/>
              <a:pathLst>
                <a:path w="210991" h="62534" extrusionOk="0">
                  <a:moveTo>
                    <a:pt x="0" y="0"/>
                  </a:moveTo>
                  <a:lnTo>
                    <a:pt x="0" y="62534"/>
                  </a:lnTo>
                  <a:lnTo>
                    <a:pt x="210991" y="625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713225" y="1829563"/>
            <a:ext cx="4631981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</a:rPr>
              <a:t>Cloud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 idx="2"/>
          </p:nvPr>
        </p:nvSpPr>
        <p:spPr>
          <a:xfrm>
            <a:off x="713225" y="928638"/>
            <a:ext cx="17961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03</a:t>
            </a:r>
            <a:endParaRPr dirty="0"/>
          </a:p>
        </p:txBody>
      </p:sp>
      <p:cxnSp>
        <p:nvCxnSpPr>
          <p:cNvPr id="258" name="Google Shape;258;p42"/>
          <p:cNvCxnSpPr/>
          <p:nvPr/>
        </p:nvCxnSpPr>
        <p:spPr>
          <a:xfrm rot="10800000">
            <a:off x="905100" y="1981050"/>
            <a:ext cx="101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6" name="Picture 4" descr="Google Firebase là gì? Tìm hiểu lợi ích của Firebase mới nhất 2022">
            <a:extLst>
              <a:ext uri="{FF2B5EF4-FFF2-40B4-BE49-F238E27FC236}">
                <a16:creationId xmlns:a16="http://schemas.microsoft.com/office/drawing/2014/main" id="{FE9E53CA-E25F-4653-8A84-76B6F02F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" y="2938592"/>
            <a:ext cx="4980564" cy="255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93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Firebase</a:t>
            </a:r>
            <a:endParaRPr dirty="0"/>
          </a:p>
        </p:txBody>
      </p:sp>
      <p:sp>
        <p:nvSpPr>
          <p:cNvPr id="272" name="Google Shape;272;p44"/>
          <p:cNvSpPr txBox="1">
            <a:spLocks noGrp="1"/>
          </p:cNvSpPr>
          <p:nvPr>
            <p:ph type="ctrTitle" idx="2"/>
          </p:nvPr>
        </p:nvSpPr>
        <p:spPr>
          <a:xfrm>
            <a:off x="918313" y="2012775"/>
            <a:ext cx="27441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1"/>
                </a:solidFill>
              </a:rPr>
              <a:t>Cloud</a:t>
            </a:r>
            <a:br>
              <a:rPr lang="vi-VN" dirty="0"/>
            </a:br>
            <a:r>
              <a:rPr lang="vi-VN" dirty="0" err="1"/>
              <a:t>Messaging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1"/>
          </p:nvPr>
        </p:nvSpPr>
        <p:spPr>
          <a:xfrm>
            <a:off x="924313" y="2843025"/>
            <a:ext cx="2738100" cy="9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Used to communicate between system edges.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MQTT communication protocols followed</a:t>
            </a:r>
            <a:endParaRPr lang="vi-VN" dirty="0"/>
          </a:p>
        </p:txBody>
      </p:sp>
      <p:sp>
        <p:nvSpPr>
          <p:cNvPr id="274" name="Google Shape;274;p44"/>
          <p:cNvSpPr txBox="1">
            <a:spLocks noGrp="1"/>
          </p:cNvSpPr>
          <p:nvPr>
            <p:ph type="ctrTitle" idx="3"/>
          </p:nvPr>
        </p:nvSpPr>
        <p:spPr>
          <a:xfrm>
            <a:off x="5481588" y="2012775"/>
            <a:ext cx="27441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dk2"/>
                </a:solidFill>
              </a:rPr>
              <a:t>Cloud</a:t>
            </a:r>
            <a:r>
              <a:rPr lang="vi-VN" dirty="0">
                <a:solidFill>
                  <a:schemeClr val="dk2"/>
                </a:solidFill>
              </a:rPr>
              <a:t> </a:t>
            </a:r>
            <a:br>
              <a:rPr lang="vi-VN" dirty="0">
                <a:solidFill>
                  <a:schemeClr val="dk2"/>
                </a:solidFill>
              </a:rPr>
            </a:br>
            <a:r>
              <a:rPr lang="vi-VN" dirty="0" err="1">
                <a:solidFill>
                  <a:schemeClr val="dk2"/>
                </a:solidFill>
              </a:rPr>
              <a:t>Database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4"/>
          </p:nvPr>
        </p:nvSpPr>
        <p:spPr>
          <a:xfrm>
            <a:off x="5481588" y="2777325"/>
            <a:ext cx="27381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Used to store data in a JSON structure.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7114EF-21DC-4F6E-BD21-365729A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7" y="0"/>
            <a:ext cx="6965046" cy="572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1"/>
                </a:solidFill>
              </a:rPr>
              <a:t>Cloud</a:t>
            </a:r>
            <a:br>
              <a:rPr lang="vi-VN" dirty="0"/>
            </a:br>
            <a:r>
              <a:rPr lang="vi-VN" dirty="0" err="1"/>
              <a:t>Messaging</a:t>
            </a:r>
            <a:endParaRPr lang="vi-VN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93788-D442-4515-B579-D3E74CFF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186"/>
            <a:ext cx="6084794" cy="307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60B9D-FF78-412A-B421-358AE6DF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77" y="1667012"/>
            <a:ext cx="3173123" cy="30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92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7114EF-21DC-4F6E-BD21-365729A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7" y="0"/>
            <a:ext cx="6965046" cy="572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1"/>
                </a:solidFill>
              </a:rPr>
              <a:t>Cloud</a:t>
            </a:r>
            <a:r>
              <a:rPr lang="vi-VN" dirty="0">
                <a:solidFill>
                  <a:schemeClr val="lt1"/>
                </a:solidFill>
              </a:rPr>
              <a:t> </a:t>
            </a:r>
            <a:br>
              <a:rPr lang="vi-VN" dirty="0">
                <a:solidFill>
                  <a:schemeClr val="lt1"/>
                </a:solidFill>
              </a:rPr>
            </a:br>
            <a:r>
              <a:rPr lang="vi-VN" dirty="0" err="1">
                <a:solidFill>
                  <a:schemeClr val="lt1"/>
                </a:solidFill>
              </a:rPr>
              <a:t>Database</a:t>
            </a:r>
            <a:br>
              <a:rPr lang="vi-VN" dirty="0">
                <a:solidFill>
                  <a:schemeClr val="lt1"/>
                </a:solidFill>
              </a:rPr>
            </a:br>
            <a:endParaRPr lang="vi-V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BE23F-2772-4636-913A-D1AAA12D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870" y="1376587"/>
            <a:ext cx="6501653" cy="34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5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/>
          <p:nvPr/>
        </p:nvSpPr>
        <p:spPr>
          <a:xfrm>
            <a:off x="0" y="0"/>
            <a:ext cx="3275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 amt="20000"/>
          </a:blip>
          <a:srcRect l="51683" r="12491"/>
          <a:stretch/>
        </p:blipFill>
        <p:spPr>
          <a:xfrm>
            <a:off x="725" y="0"/>
            <a:ext cx="32753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50"/>
          <p:cNvGrpSpPr/>
          <p:nvPr/>
        </p:nvGrpSpPr>
        <p:grpSpPr>
          <a:xfrm flipH="1">
            <a:off x="162000" y="165000"/>
            <a:ext cx="8820000" cy="4814650"/>
            <a:chOff x="162000" y="165000"/>
            <a:chExt cx="8820000" cy="4814650"/>
          </a:xfrm>
        </p:grpSpPr>
        <p:sp>
          <p:nvSpPr>
            <p:cNvPr id="321" name="Google Shape;321;p50"/>
            <p:cNvSpPr/>
            <p:nvPr/>
          </p:nvSpPr>
          <p:spPr>
            <a:xfrm>
              <a:off x="162000" y="165000"/>
              <a:ext cx="8820000" cy="4813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0"/>
            <p:cNvSpPr/>
            <p:nvPr/>
          </p:nvSpPr>
          <p:spPr>
            <a:xfrm>
              <a:off x="164375" y="3416300"/>
              <a:ext cx="5703614" cy="1563350"/>
            </a:xfrm>
            <a:custGeom>
              <a:avLst/>
              <a:gdLst/>
              <a:ahLst/>
              <a:cxnLst/>
              <a:rect l="l" t="t" r="r" b="b"/>
              <a:pathLst>
                <a:path w="210991" h="62534" extrusionOk="0">
                  <a:moveTo>
                    <a:pt x="0" y="0"/>
                  </a:moveTo>
                  <a:lnTo>
                    <a:pt x="0" y="62534"/>
                  </a:lnTo>
                  <a:lnTo>
                    <a:pt x="210991" y="625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 flipH="1">
            <a:off x="3260575" y="2240895"/>
            <a:ext cx="5170200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 err="1"/>
              <a:t>Website</a:t>
            </a:r>
            <a:br>
              <a:rPr lang="en-US" dirty="0"/>
            </a:br>
            <a:endParaRPr dirty="0"/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 idx="2"/>
          </p:nvPr>
        </p:nvSpPr>
        <p:spPr>
          <a:xfrm flipH="1">
            <a:off x="6634675" y="924500"/>
            <a:ext cx="17961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04</a:t>
            </a:r>
            <a:endParaRPr dirty="0"/>
          </a:p>
        </p:txBody>
      </p:sp>
      <p:cxnSp>
        <p:nvCxnSpPr>
          <p:cNvPr id="326" name="Google Shape;326;p50"/>
          <p:cNvCxnSpPr/>
          <p:nvPr/>
        </p:nvCxnSpPr>
        <p:spPr>
          <a:xfrm rot="10800000">
            <a:off x="7273250" y="1976900"/>
            <a:ext cx="101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56;p42">
            <a:extLst>
              <a:ext uri="{FF2B5EF4-FFF2-40B4-BE49-F238E27FC236}">
                <a16:creationId xmlns:a16="http://schemas.microsoft.com/office/drawing/2014/main" id="{E80058C0-FC4F-4BA6-B184-1545EB7B40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11267" y="3834975"/>
            <a:ext cx="36462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Hosting</a:t>
            </a:r>
            <a:r>
              <a:rPr lang="vi-VN" dirty="0"/>
              <a:t>, </a:t>
            </a:r>
            <a:r>
              <a:rPr lang="vi-VN" dirty="0" err="1"/>
              <a:t>Global</a:t>
            </a:r>
            <a:r>
              <a:rPr lang="vi-VN" dirty="0"/>
              <a:t> Access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 err="1"/>
              <a:t>Responsive</a:t>
            </a:r>
            <a:r>
              <a:rPr lang="vi-VN" dirty="0"/>
              <a:t>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all</a:t>
            </a:r>
            <a:r>
              <a:rPr lang="vi-VN" dirty="0"/>
              <a:t> </a:t>
            </a:r>
            <a:r>
              <a:rPr lang="vi-VN" dirty="0" err="1"/>
              <a:t>devices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50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7114EF-21DC-4F6E-BD21-365729A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7" y="0"/>
            <a:ext cx="6965046" cy="572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solidFill>
                  <a:schemeClr val="lt1"/>
                </a:solidFill>
              </a:rPr>
              <a:t>User</a:t>
            </a:r>
            <a:br>
              <a:rPr lang="vi-VN" dirty="0">
                <a:solidFill>
                  <a:schemeClr val="lt1"/>
                </a:solidFill>
              </a:rPr>
            </a:br>
            <a:r>
              <a:rPr lang="vi-VN" dirty="0" err="1">
                <a:solidFill>
                  <a:schemeClr val="lt1"/>
                </a:solidFill>
              </a:rPr>
              <a:t>Roles</a:t>
            </a:r>
            <a:endParaRPr lang="vi-V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21A2F-3E00-4FA3-8639-DEED1B90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80" y="2828442"/>
            <a:ext cx="1500846" cy="1055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E4DBD0-1210-4F0E-9801-61032D24C253}"/>
              </a:ext>
            </a:extLst>
          </p:cNvPr>
          <p:cNvSpPr txBox="1"/>
          <p:nvPr/>
        </p:nvSpPr>
        <p:spPr>
          <a:xfrm>
            <a:off x="1143265" y="2315058"/>
            <a:ext cx="151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Controller</a:t>
            </a:r>
            <a:endParaRPr lang="en-US" dirty="0"/>
          </a:p>
        </p:txBody>
      </p:sp>
      <p:pic>
        <p:nvPicPr>
          <p:cNvPr id="5124" name="Picture 4" descr="Easy Viewer">
            <a:extLst>
              <a:ext uri="{FF2B5EF4-FFF2-40B4-BE49-F238E27FC236}">
                <a16:creationId xmlns:a16="http://schemas.microsoft.com/office/drawing/2014/main" id="{9066E920-A072-4B25-A769-1F280F257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52" y="2715763"/>
            <a:ext cx="1107141" cy="11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BED65-81E4-4D92-9CD2-6F4EBA0BAF0C}"/>
              </a:ext>
            </a:extLst>
          </p:cNvPr>
          <p:cNvSpPr txBox="1"/>
          <p:nvPr/>
        </p:nvSpPr>
        <p:spPr>
          <a:xfrm>
            <a:off x="4314529" y="2315057"/>
            <a:ext cx="151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Viewer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63A1B-C5A5-44E0-9E3E-97832AC02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8" y="2555566"/>
            <a:ext cx="1427533" cy="1427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25D6B-882E-45D1-8EE4-F98BA6F82E8A}"/>
              </a:ext>
            </a:extLst>
          </p:cNvPr>
          <p:cNvSpPr txBox="1"/>
          <p:nvPr/>
        </p:nvSpPr>
        <p:spPr>
          <a:xfrm>
            <a:off x="7393297" y="2315056"/>
            <a:ext cx="151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Admin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110AC-0C84-43E7-817D-E38177BB3065}"/>
              </a:ext>
            </a:extLst>
          </p:cNvPr>
          <p:cNvSpPr txBox="1"/>
          <p:nvPr/>
        </p:nvSpPr>
        <p:spPr>
          <a:xfrm>
            <a:off x="3274623" y="4685966"/>
            <a:ext cx="3771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Link</a:t>
            </a:r>
            <a:r>
              <a:rPr lang="vi-VN" dirty="0"/>
              <a:t>: </a:t>
            </a:r>
            <a:r>
              <a:rPr lang="vi-VN" dirty="0">
                <a:hlinkClick r:id="rId5"/>
              </a:rPr>
              <a:t>https://teslaultrapro.web.app/</a:t>
            </a:r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/>
          <p:nvPr/>
        </p:nvSpPr>
        <p:spPr>
          <a:xfrm>
            <a:off x="5252925" y="0"/>
            <a:ext cx="391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 rotWithShape="1">
          <a:blip r:embed="rId3">
            <a:alphaModFix amt="25000"/>
          </a:blip>
          <a:srcRect l="24813" r="24752"/>
          <a:stretch/>
        </p:blipFill>
        <p:spPr>
          <a:xfrm>
            <a:off x="5266925" y="63"/>
            <a:ext cx="3891201" cy="5143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42"/>
          <p:cNvGrpSpPr/>
          <p:nvPr/>
        </p:nvGrpSpPr>
        <p:grpSpPr>
          <a:xfrm>
            <a:off x="162000" y="165000"/>
            <a:ext cx="8820000" cy="4814650"/>
            <a:chOff x="162000" y="165000"/>
            <a:chExt cx="8820000" cy="4814650"/>
          </a:xfrm>
        </p:grpSpPr>
        <p:sp>
          <p:nvSpPr>
            <p:cNvPr id="253" name="Google Shape;253;p42"/>
            <p:cNvSpPr/>
            <p:nvPr/>
          </p:nvSpPr>
          <p:spPr>
            <a:xfrm>
              <a:off x="162000" y="165000"/>
              <a:ext cx="8820000" cy="4813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164375" y="3416300"/>
              <a:ext cx="5088575" cy="1563350"/>
            </a:xfrm>
            <a:custGeom>
              <a:avLst/>
              <a:gdLst/>
              <a:ahLst/>
              <a:cxnLst/>
              <a:rect l="l" t="t" r="r" b="b"/>
              <a:pathLst>
                <a:path w="210991" h="62534" extrusionOk="0">
                  <a:moveTo>
                    <a:pt x="0" y="0"/>
                  </a:moveTo>
                  <a:lnTo>
                    <a:pt x="0" y="62534"/>
                  </a:lnTo>
                  <a:lnTo>
                    <a:pt x="210991" y="625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763477" y="2082250"/>
            <a:ext cx="4665599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</a:rPr>
              <a:t>Advance Implementation</a:t>
            </a:r>
            <a:br>
              <a:rPr lang="en-US" sz="2800" dirty="0">
                <a:solidFill>
                  <a:schemeClr val="lt1"/>
                </a:solidFill>
              </a:rPr>
            </a:br>
            <a:endParaRPr lang="en-US" sz="2800" dirty="0"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 idx="2"/>
          </p:nvPr>
        </p:nvSpPr>
        <p:spPr>
          <a:xfrm>
            <a:off x="713225" y="928638"/>
            <a:ext cx="17961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05</a:t>
            </a:r>
            <a:endParaRPr dirty="0"/>
          </a:p>
        </p:txBody>
      </p:sp>
      <p:cxnSp>
        <p:nvCxnSpPr>
          <p:cNvPr id="258" name="Google Shape;258;p42"/>
          <p:cNvCxnSpPr/>
          <p:nvPr/>
        </p:nvCxnSpPr>
        <p:spPr>
          <a:xfrm rot="10800000">
            <a:off x="905100" y="1981050"/>
            <a:ext cx="101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80210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718475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Think</a:t>
            </a:r>
            <a:r>
              <a:rPr lang="vi-VN" dirty="0"/>
              <a:t> </a:t>
            </a:r>
            <a:r>
              <a:rPr lang="vi-VN" dirty="0" err="1"/>
              <a:t>out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</a:t>
            </a:r>
            <a:r>
              <a:rPr lang="vi-VN" dirty="0" err="1"/>
              <a:t>box</a:t>
            </a:r>
            <a:endParaRPr dirty="0"/>
          </a:p>
        </p:txBody>
      </p:sp>
      <p:cxnSp>
        <p:nvCxnSpPr>
          <p:cNvPr id="358" name="Google Shape;358;p51"/>
          <p:cNvCxnSpPr/>
          <p:nvPr/>
        </p:nvCxnSpPr>
        <p:spPr>
          <a:xfrm rot="10800000">
            <a:off x="1468850" y="3645743"/>
            <a:ext cx="101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51"/>
          <p:cNvCxnSpPr/>
          <p:nvPr/>
        </p:nvCxnSpPr>
        <p:spPr>
          <a:xfrm rot="10800000">
            <a:off x="4055225" y="3645743"/>
            <a:ext cx="101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51"/>
          <p:cNvCxnSpPr/>
          <p:nvPr/>
        </p:nvCxnSpPr>
        <p:spPr>
          <a:xfrm rot="10800000">
            <a:off x="6627577" y="3633884"/>
            <a:ext cx="101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543;p64">
            <a:extLst>
              <a:ext uri="{FF2B5EF4-FFF2-40B4-BE49-F238E27FC236}">
                <a16:creationId xmlns:a16="http://schemas.microsoft.com/office/drawing/2014/main" id="{4715769E-B5C9-473B-A163-D749CFDA7A25}"/>
              </a:ext>
            </a:extLst>
          </p:cNvPr>
          <p:cNvSpPr txBox="1">
            <a:spLocks/>
          </p:cNvSpPr>
          <p:nvPr/>
        </p:nvSpPr>
        <p:spPr>
          <a:xfrm>
            <a:off x="781136" y="2941943"/>
            <a:ext cx="2530677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2200" b="1" i="0" u="none" strike="noStrike" cap="none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r>
              <a:rPr lang="vi-VN" dirty="0" err="1"/>
              <a:t>Voice</a:t>
            </a:r>
            <a:r>
              <a:rPr lang="vi-VN" dirty="0"/>
              <a:t> </a:t>
            </a:r>
            <a:r>
              <a:rPr lang="vi-VN" dirty="0" err="1"/>
              <a:t>recognition</a:t>
            </a:r>
            <a:r>
              <a:rPr lang="vi-VN" dirty="0"/>
              <a:t> </a:t>
            </a:r>
          </a:p>
        </p:txBody>
      </p:sp>
      <p:sp>
        <p:nvSpPr>
          <p:cNvPr id="45" name="Google Shape;545;p64">
            <a:extLst>
              <a:ext uri="{FF2B5EF4-FFF2-40B4-BE49-F238E27FC236}">
                <a16:creationId xmlns:a16="http://schemas.microsoft.com/office/drawing/2014/main" id="{524799C3-0255-4E7A-B7B4-3371747AA461}"/>
              </a:ext>
            </a:extLst>
          </p:cNvPr>
          <p:cNvSpPr txBox="1">
            <a:spLocks/>
          </p:cNvSpPr>
          <p:nvPr/>
        </p:nvSpPr>
        <p:spPr>
          <a:xfrm>
            <a:off x="3545850" y="2941943"/>
            <a:ext cx="2052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2200" b="1" i="0" u="none" strike="noStrike" cap="none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r>
              <a:rPr lang="vi-VN" dirty="0" err="1"/>
              <a:t>Virtual</a:t>
            </a:r>
            <a:r>
              <a:rPr lang="vi-VN" dirty="0"/>
              <a:t> </a:t>
            </a:r>
            <a:r>
              <a:rPr lang="vi-VN" dirty="0" err="1"/>
              <a:t>Steering</a:t>
            </a:r>
            <a:endParaRPr lang="vi-VN" dirty="0"/>
          </a:p>
        </p:txBody>
      </p:sp>
      <p:sp>
        <p:nvSpPr>
          <p:cNvPr id="48" name="Google Shape;545;p64">
            <a:extLst>
              <a:ext uri="{FF2B5EF4-FFF2-40B4-BE49-F238E27FC236}">
                <a16:creationId xmlns:a16="http://schemas.microsoft.com/office/drawing/2014/main" id="{F1815B65-A4A8-4F90-BA3C-D036103FDDB1}"/>
              </a:ext>
            </a:extLst>
          </p:cNvPr>
          <p:cNvSpPr txBox="1">
            <a:spLocks/>
          </p:cNvSpPr>
          <p:nvPr/>
        </p:nvSpPr>
        <p:spPr>
          <a:xfrm>
            <a:off x="5955519" y="2945704"/>
            <a:ext cx="2434479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2200" b="1" i="0" u="none" strike="noStrike" cap="none">
                <a:solidFill>
                  <a:schemeClr val="lt1"/>
                </a:solidFill>
                <a:latin typeface="Lexend Mega"/>
                <a:ea typeface="Lexend Mega"/>
                <a:cs typeface="Lexend Mega"/>
                <a:sym typeface="Lexend Me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Mega"/>
              <a:buNone/>
              <a:defRPr sz="1200" b="1" i="0" u="none" strike="noStrike" cap="none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Concept</a:t>
            </a:r>
            <a:endParaRPr lang="vi-V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>
            <a:spLocks noGrp="1"/>
          </p:cNvSpPr>
          <p:nvPr>
            <p:ph type="title"/>
          </p:nvPr>
        </p:nvSpPr>
        <p:spPr>
          <a:xfrm>
            <a:off x="725550" y="401925"/>
            <a:ext cx="76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ctrTitle" idx="2"/>
          </p:nvPr>
        </p:nvSpPr>
        <p:spPr>
          <a:xfrm>
            <a:off x="1509550" y="1610524"/>
            <a:ext cx="2724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4" name="Google Shape;224;p41"/>
          <p:cNvSpPr txBox="1">
            <a:spLocks noGrp="1"/>
          </p:cNvSpPr>
          <p:nvPr>
            <p:ph type="title" idx="3"/>
          </p:nvPr>
        </p:nvSpPr>
        <p:spPr>
          <a:xfrm>
            <a:off x="713350" y="1610524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ctrTitle" idx="4"/>
          </p:nvPr>
        </p:nvSpPr>
        <p:spPr>
          <a:xfrm>
            <a:off x="1509550" y="2709115"/>
            <a:ext cx="290108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of Sensors</a:t>
            </a:r>
            <a:endParaRPr dirty="0"/>
          </a:p>
        </p:txBody>
      </p:sp>
      <p:sp>
        <p:nvSpPr>
          <p:cNvPr id="227" name="Google Shape;227;p41"/>
          <p:cNvSpPr txBox="1">
            <a:spLocks noGrp="1"/>
          </p:cNvSpPr>
          <p:nvPr>
            <p:ph type="title" idx="6"/>
          </p:nvPr>
        </p:nvSpPr>
        <p:spPr>
          <a:xfrm>
            <a:off x="713350" y="2683168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ctrTitle" idx="7"/>
          </p:nvPr>
        </p:nvSpPr>
        <p:spPr>
          <a:xfrm>
            <a:off x="1503327" y="3763221"/>
            <a:ext cx="2724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</a:t>
            </a:r>
            <a:endParaRPr lang="vi-VN" dirty="0"/>
          </a:p>
        </p:txBody>
      </p:sp>
      <p:sp>
        <p:nvSpPr>
          <p:cNvPr id="230" name="Google Shape;230;p41"/>
          <p:cNvSpPr txBox="1">
            <a:spLocks noGrp="1"/>
          </p:cNvSpPr>
          <p:nvPr>
            <p:ph type="title" idx="9"/>
          </p:nvPr>
        </p:nvSpPr>
        <p:spPr>
          <a:xfrm>
            <a:off x="713350" y="3746443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ctrTitle" idx="13"/>
          </p:nvPr>
        </p:nvSpPr>
        <p:spPr>
          <a:xfrm>
            <a:off x="5778211" y="1610524"/>
            <a:ext cx="2727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</a:t>
            </a:r>
            <a:endParaRPr dirty="0"/>
          </a:p>
        </p:txBody>
      </p:sp>
      <p:sp>
        <p:nvSpPr>
          <p:cNvPr id="233" name="Google Shape;233;p41"/>
          <p:cNvSpPr txBox="1">
            <a:spLocks noGrp="1"/>
          </p:cNvSpPr>
          <p:nvPr>
            <p:ph type="title" idx="15"/>
          </p:nvPr>
        </p:nvSpPr>
        <p:spPr>
          <a:xfrm>
            <a:off x="4914511" y="1610524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ctrTitle" idx="16"/>
          </p:nvPr>
        </p:nvSpPr>
        <p:spPr>
          <a:xfrm>
            <a:off x="5711369" y="2690542"/>
            <a:ext cx="302921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 Implementation</a:t>
            </a:r>
            <a:endParaRPr dirty="0"/>
          </a:p>
        </p:txBody>
      </p:sp>
      <p:sp>
        <p:nvSpPr>
          <p:cNvPr id="236" name="Google Shape;236;p41"/>
          <p:cNvSpPr txBox="1">
            <a:spLocks noGrp="1"/>
          </p:cNvSpPr>
          <p:nvPr>
            <p:ph type="title" idx="18"/>
          </p:nvPr>
        </p:nvSpPr>
        <p:spPr>
          <a:xfrm>
            <a:off x="4914511" y="2683168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ctrTitle" idx="19"/>
          </p:nvPr>
        </p:nvSpPr>
        <p:spPr>
          <a:xfrm>
            <a:off x="5778211" y="3780197"/>
            <a:ext cx="272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Limitations</a:t>
            </a:r>
            <a:r>
              <a:rPr lang="vi-VN" dirty="0"/>
              <a:t> </a:t>
            </a:r>
            <a:br>
              <a:rPr lang="vi-VN" dirty="0"/>
            </a:b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endParaRPr dirty="0"/>
          </a:p>
        </p:txBody>
      </p:sp>
      <p:sp>
        <p:nvSpPr>
          <p:cNvPr id="239" name="Google Shape;239;p41"/>
          <p:cNvSpPr txBox="1">
            <a:spLocks noGrp="1"/>
          </p:cNvSpPr>
          <p:nvPr>
            <p:ph type="title" idx="21"/>
          </p:nvPr>
        </p:nvSpPr>
        <p:spPr>
          <a:xfrm>
            <a:off x="4914511" y="3746443"/>
            <a:ext cx="86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40" name="Google Shape;240;p41"/>
          <p:cNvCxnSpPr/>
          <p:nvPr/>
        </p:nvCxnSpPr>
        <p:spPr>
          <a:xfrm rot="10800000">
            <a:off x="815650" y="2417069"/>
            <a:ext cx="6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41"/>
          <p:cNvCxnSpPr/>
          <p:nvPr/>
        </p:nvCxnSpPr>
        <p:spPr>
          <a:xfrm rot="10800000">
            <a:off x="5012450" y="2417069"/>
            <a:ext cx="6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41"/>
          <p:cNvCxnSpPr/>
          <p:nvPr/>
        </p:nvCxnSpPr>
        <p:spPr>
          <a:xfrm rot="10800000">
            <a:off x="815650" y="3491819"/>
            <a:ext cx="6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41"/>
          <p:cNvCxnSpPr/>
          <p:nvPr/>
        </p:nvCxnSpPr>
        <p:spPr>
          <a:xfrm rot="10800000">
            <a:off x="5012450" y="3491819"/>
            <a:ext cx="6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41"/>
          <p:cNvCxnSpPr/>
          <p:nvPr/>
        </p:nvCxnSpPr>
        <p:spPr>
          <a:xfrm rot="10800000">
            <a:off x="815650" y="4551219"/>
            <a:ext cx="6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41"/>
          <p:cNvCxnSpPr/>
          <p:nvPr/>
        </p:nvCxnSpPr>
        <p:spPr>
          <a:xfrm rot="10800000">
            <a:off x="5012450" y="4551219"/>
            <a:ext cx="6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50" y="0"/>
            <a:ext cx="376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title"/>
          </p:nvPr>
        </p:nvSpPr>
        <p:spPr>
          <a:xfrm>
            <a:off x="4141075" y="1472975"/>
            <a:ext cx="42897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 err="1"/>
              <a:t>Voice</a:t>
            </a:r>
            <a:r>
              <a:rPr lang="vi-VN" dirty="0"/>
              <a:t> </a:t>
            </a:r>
            <a:r>
              <a:rPr lang="vi-VN" dirty="0" err="1"/>
              <a:t>recognition</a:t>
            </a:r>
            <a:r>
              <a:rPr lang="vi-VN" dirty="0"/>
              <a:t> </a:t>
            </a:r>
            <a:br>
              <a:rPr lang="vi-VN" dirty="0"/>
            </a:br>
            <a:endParaRPr dirty="0"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1"/>
          </p:nvPr>
        </p:nvSpPr>
        <p:spPr>
          <a:xfrm>
            <a:off x="4383741" y="2316256"/>
            <a:ext cx="4047034" cy="14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 </a:t>
            </a:r>
            <a:r>
              <a:rPr lang="en-US" dirty="0" err="1"/>
              <a:t>WebKit</a:t>
            </a:r>
            <a:r>
              <a:rPr lang="en-US" dirty="0"/>
              <a:t> to recognize what the user say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Evaluate that data</a:t>
            </a:r>
            <a:endParaRPr dirty="0"/>
          </a:p>
        </p:txBody>
      </p:sp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 amt="25000"/>
          </a:blip>
          <a:srcRect l="11017" r="43603"/>
          <a:stretch/>
        </p:blipFill>
        <p:spPr>
          <a:xfrm>
            <a:off x="0" y="0"/>
            <a:ext cx="37636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06EB0A-1A55-41C8-B882-6327792F8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69" y="3059275"/>
            <a:ext cx="2676899" cy="19783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7114EF-21DC-4F6E-BD21-365729A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7" y="302558"/>
            <a:ext cx="6965046" cy="572700"/>
          </a:xfrm>
        </p:spPr>
        <p:txBody>
          <a:bodyPr/>
          <a:lstStyle/>
          <a:p>
            <a:pPr algn="ctr"/>
            <a:r>
              <a:rPr lang="vi-VN" dirty="0" err="1"/>
              <a:t>Virtual</a:t>
            </a:r>
            <a:r>
              <a:rPr lang="vi-VN" dirty="0"/>
              <a:t> </a:t>
            </a:r>
            <a:r>
              <a:rPr lang="vi-VN" dirty="0" err="1"/>
              <a:t>Steering</a:t>
            </a:r>
            <a:br>
              <a:rPr lang="vi-VN" dirty="0"/>
            </a:br>
            <a:endParaRPr lang="vi-VN" dirty="0">
              <a:solidFill>
                <a:schemeClr val="l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6D7F4-11CB-48B7-A58B-BAC9AE20B503}"/>
              </a:ext>
            </a:extLst>
          </p:cNvPr>
          <p:cNvSpPr txBox="1"/>
          <p:nvPr/>
        </p:nvSpPr>
        <p:spPr>
          <a:xfrm>
            <a:off x="410135" y="1485901"/>
            <a:ext cx="18960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vi-VN" dirty="0" err="1"/>
              <a:t>MediaP</a:t>
            </a:r>
            <a:r>
              <a:rPr lang="en-US" dirty="0" err="1"/>
              <a:t>ipe</a:t>
            </a:r>
            <a:endParaRPr lang="vi-VN" dirty="0"/>
          </a:p>
          <a:p>
            <a:r>
              <a:rPr lang="vi-VN" dirty="0"/>
              <a:t>A</a:t>
            </a:r>
            <a:r>
              <a:rPr lang="en-US" dirty="0"/>
              <a:t> library for hand detection</a:t>
            </a:r>
          </a:p>
        </p:txBody>
      </p:sp>
      <p:pic>
        <p:nvPicPr>
          <p:cNvPr id="8194" name="Picture 2" descr="MediaPipe - YouTube">
            <a:extLst>
              <a:ext uri="{FF2B5EF4-FFF2-40B4-BE49-F238E27FC236}">
                <a16:creationId xmlns:a16="http://schemas.microsoft.com/office/drawing/2014/main" id="{EFC3249C-426D-4CB4-BF01-B554A1C0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5" y="2658222"/>
            <a:ext cx="2174795" cy="2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B982C-E1A6-4163-A9A2-D7835972B12D}"/>
              </a:ext>
            </a:extLst>
          </p:cNvPr>
          <p:cNvSpPr txBox="1"/>
          <p:nvPr/>
        </p:nvSpPr>
        <p:spPr>
          <a:xfrm>
            <a:off x="410134" y="4679128"/>
            <a:ext cx="189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Again</a:t>
            </a:r>
            <a:r>
              <a:rPr lang="vi-VN" dirty="0"/>
              <a:t> =))))))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4DBBCB-E386-4002-8218-791F6577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76" y="1881083"/>
            <a:ext cx="4362394" cy="26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51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7114EF-21DC-4F6E-BD21-365729A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7" y="302558"/>
            <a:ext cx="6965046" cy="572700"/>
          </a:xfrm>
        </p:spPr>
        <p:txBody>
          <a:bodyPr/>
          <a:lstStyle/>
          <a:p>
            <a:pPr algn="ctr"/>
            <a:r>
              <a:rPr lang="vi-VN" dirty="0" err="1"/>
              <a:t>Virtual</a:t>
            </a:r>
            <a:r>
              <a:rPr lang="vi-VN" dirty="0"/>
              <a:t> </a:t>
            </a:r>
            <a:r>
              <a:rPr lang="vi-VN" dirty="0" err="1"/>
              <a:t>Steering</a:t>
            </a:r>
            <a:br>
              <a:rPr lang="vi-VN" dirty="0"/>
            </a:br>
            <a:endParaRPr lang="vi-VN" dirty="0">
              <a:solidFill>
                <a:schemeClr val="lt1"/>
              </a:solidFill>
            </a:endParaRPr>
          </a:p>
        </p:txBody>
      </p:sp>
      <p:pic>
        <p:nvPicPr>
          <p:cNvPr id="8" name="Picture 7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758742CE-69F6-4767-A42D-F0FB28AC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23" y="1709041"/>
            <a:ext cx="1071843" cy="1071843"/>
          </a:xfrm>
          <a:prstGeom prst="rect">
            <a:avLst/>
          </a:prstGeom>
        </p:spPr>
      </p:pic>
      <p:pic>
        <p:nvPicPr>
          <p:cNvPr id="11" name="Picture 10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5A4D3CFC-5449-4CD7-A0E6-ACC32E2FA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26" y="1724755"/>
            <a:ext cx="1071843" cy="1071843"/>
          </a:xfrm>
          <a:prstGeom prst="rect">
            <a:avLst/>
          </a:prstGeom>
        </p:spPr>
      </p:pic>
      <p:pic>
        <p:nvPicPr>
          <p:cNvPr id="12" name="Picture 11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FBA51743-E618-481D-B813-03907459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59" y="1690967"/>
            <a:ext cx="1071843" cy="1071843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87B2061-BC4F-4034-BBD7-3BEB35F1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236" y="1709041"/>
            <a:ext cx="1142440" cy="114244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72497D77-85F6-4162-B17B-DA060200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" y="3588420"/>
            <a:ext cx="1252521" cy="1252521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03FE025-EA7D-41A9-87B8-8DE3268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70" y="3595259"/>
            <a:ext cx="1252521" cy="1252521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9A2DA81B-0C16-4028-90DB-07FE0FBB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90" y="3763233"/>
            <a:ext cx="1252521" cy="1252521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518F4C7-E5B7-4894-A188-32EF9E2C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353" y="3335613"/>
            <a:ext cx="1252521" cy="1252521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DB859266-EAF1-4984-ACCC-E183682D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26" y="3808055"/>
            <a:ext cx="1252521" cy="1252521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C2CC85A2-FF25-493B-821D-75FD5CBD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62" y="3380117"/>
            <a:ext cx="1252521" cy="12525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0371B3-5D77-4F27-A266-4C4D5E4C1294}"/>
              </a:ext>
            </a:extLst>
          </p:cNvPr>
          <p:cNvSpPr txBox="1"/>
          <p:nvPr/>
        </p:nvSpPr>
        <p:spPr>
          <a:xfrm>
            <a:off x="518694" y="1371688"/>
            <a:ext cx="153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No </a:t>
            </a:r>
            <a:r>
              <a:rPr lang="vi-VN" dirty="0" err="1"/>
              <a:t>Hand</a:t>
            </a:r>
            <a:r>
              <a:rPr lang="vi-VN" dirty="0"/>
              <a:t> = </a:t>
            </a:r>
            <a:r>
              <a:rPr lang="vi-VN" dirty="0" err="1"/>
              <a:t>Stop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59F09-5909-4D9E-A365-0F800B970B63}"/>
              </a:ext>
            </a:extLst>
          </p:cNvPr>
          <p:cNvCxnSpPr>
            <a:cxnSpLocks/>
          </p:cNvCxnSpPr>
          <p:nvPr/>
        </p:nvCxnSpPr>
        <p:spPr>
          <a:xfrm flipH="1">
            <a:off x="3850380" y="1729055"/>
            <a:ext cx="370690" cy="1172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D554CC-43E0-4F69-966D-5B9FFD444077}"/>
              </a:ext>
            </a:extLst>
          </p:cNvPr>
          <p:cNvSpPr txBox="1"/>
          <p:nvPr/>
        </p:nvSpPr>
        <p:spPr>
          <a:xfrm>
            <a:off x="3067191" y="1397154"/>
            <a:ext cx="2082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Only</a:t>
            </a:r>
            <a:r>
              <a:rPr lang="vi-VN" dirty="0"/>
              <a:t> </a:t>
            </a:r>
            <a:r>
              <a:rPr lang="vi-VN" dirty="0" err="1"/>
              <a:t>One</a:t>
            </a:r>
            <a:r>
              <a:rPr lang="vi-VN" dirty="0"/>
              <a:t> </a:t>
            </a:r>
            <a:r>
              <a:rPr lang="vi-VN" dirty="0" err="1"/>
              <a:t>Hand</a:t>
            </a:r>
            <a:r>
              <a:rPr lang="vi-VN" dirty="0"/>
              <a:t> = </a:t>
            </a:r>
            <a:r>
              <a:rPr lang="vi-VN" dirty="0" err="1"/>
              <a:t>Stop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FBB27A-AB64-4988-8969-F98F7970B024}"/>
              </a:ext>
            </a:extLst>
          </p:cNvPr>
          <p:cNvSpPr txBox="1"/>
          <p:nvPr/>
        </p:nvSpPr>
        <p:spPr>
          <a:xfrm>
            <a:off x="6262730" y="1390923"/>
            <a:ext cx="226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Two</a:t>
            </a:r>
            <a:r>
              <a:rPr lang="vi-VN" dirty="0"/>
              <a:t> </a:t>
            </a:r>
            <a:r>
              <a:rPr lang="vi-VN" dirty="0" err="1"/>
              <a:t>Hands</a:t>
            </a:r>
            <a:r>
              <a:rPr lang="vi-VN" dirty="0"/>
              <a:t>, </a:t>
            </a:r>
            <a:r>
              <a:rPr lang="vi-VN" dirty="0" err="1"/>
              <a:t>Open</a:t>
            </a:r>
            <a:r>
              <a:rPr lang="vi-VN" dirty="0"/>
              <a:t> = </a:t>
            </a:r>
            <a:r>
              <a:rPr lang="vi-VN" dirty="0" err="1"/>
              <a:t>Stop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840362-BA65-474D-B55C-B9D2990AD12F}"/>
              </a:ext>
            </a:extLst>
          </p:cNvPr>
          <p:cNvSpPr txBox="1"/>
          <p:nvPr/>
        </p:nvSpPr>
        <p:spPr>
          <a:xfrm>
            <a:off x="217821" y="3310147"/>
            <a:ext cx="261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Two</a:t>
            </a:r>
            <a:r>
              <a:rPr lang="vi-VN" dirty="0"/>
              <a:t> </a:t>
            </a:r>
            <a:r>
              <a:rPr lang="vi-VN" dirty="0" err="1"/>
              <a:t>Hands</a:t>
            </a:r>
            <a:r>
              <a:rPr lang="vi-VN" dirty="0"/>
              <a:t>, </a:t>
            </a:r>
            <a:r>
              <a:rPr lang="vi-VN" dirty="0" err="1"/>
              <a:t>Close</a:t>
            </a:r>
            <a:r>
              <a:rPr lang="vi-VN" dirty="0"/>
              <a:t> = </a:t>
            </a:r>
            <a:r>
              <a:rPr lang="vi-VN" dirty="0" err="1"/>
              <a:t>Forward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2576FC7-B5C5-4649-8A5A-F8098349DBD3}"/>
              </a:ext>
            </a:extLst>
          </p:cNvPr>
          <p:cNvSpPr/>
          <p:nvPr/>
        </p:nvSpPr>
        <p:spPr>
          <a:xfrm>
            <a:off x="3331697" y="4034118"/>
            <a:ext cx="211603" cy="2084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7F1DBF-45F6-4059-8D60-56A7291D43D7}"/>
              </a:ext>
            </a:extLst>
          </p:cNvPr>
          <p:cNvSpPr/>
          <p:nvPr/>
        </p:nvSpPr>
        <p:spPr>
          <a:xfrm>
            <a:off x="4757286" y="4434316"/>
            <a:ext cx="211603" cy="2084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195E5-FFEF-422A-9CC8-05513FBBD1ED}"/>
              </a:ext>
            </a:extLst>
          </p:cNvPr>
          <p:cNvSpPr txBox="1"/>
          <p:nvPr/>
        </p:nvSpPr>
        <p:spPr>
          <a:xfrm>
            <a:off x="3922841" y="3024569"/>
            <a:ext cx="1880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Two</a:t>
            </a:r>
            <a:r>
              <a:rPr lang="vi-VN" dirty="0"/>
              <a:t> </a:t>
            </a:r>
            <a:r>
              <a:rPr lang="vi-VN" dirty="0" err="1"/>
              <a:t>Hands</a:t>
            </a:r>
            <a:r>
              <a:rPr lang="vi-VN" dirty="0"/>
              <a:t>, </a:t>
            </a:r>
            <a:r>
              <a:rPr lang="vi-VN" dirty="0" err="1"/>
              <a:t>Close</a:t>
            </a:r>
            <a:r>
              <a:rPr lang="vi-VN" dirty="0"/>
              <a:t>, </a:t>
            </a:r>
            <a:r>
              <a:rPr lang="vi-VN" dirty="0" err="1"/>
              <a:t>Left</a:t>
            </a:r>
            <a:r>
              <a:rPr lang="vi-VN" dirty="0"/>
              <a:t> </a:t>
            </a:r>
            <a:r>
              <a:rPr lang="vi-VN" dirty="0" err="1"/>
              <a:t>Higher</a:t>
            </a:r>
            <a:endParaRPr lang="vi-VN" dirty="0"/>
          </a:p>
          <a:p>
            <a:r>
              <a:rPr lang="vi-VN" dirty="0"/>
              <a:t> = </a:t>
            </a:r>
            <a:r>
              <a:rPr lang="vi-VN" dirty="0" err="1"/>
              <a:t>Right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5EDB0C-BA51-4DBB-9D2F-D12295EE69AA}"/>
              </a:ext>
            </a:extLst>
          </p:cNvPr>
          <p:cNvSpPr txBox="1"/>
          <p:nvPr/>
        </p:nvSpPr>
        <p:spPr>
          <a:xfrm>
            <a:off x="6691501" y="2856595"/>
            <a:ext cx="1880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Two</a:t>
            </a:r>
            <a:r>
              <a:rPr lang="vi-VN" dirty="0"/>
              <a:t> </a:t>
            </a:r>
            <a:r>
              <a:rPr lang="vi-VN" dirty="0" err="1"/>
              <a:t>Hands</a:t>
            </a:r>
            <a:r>
              <a:rPr lang="vi-VN" dirty="0"/>
              <a:t>, </a:t>
            </a:r>
            <a:r>
              <a:rPr lang="vi-VN" dirty="0" err="1"/>
              <a:t>Close</a:t>
            </a:r>
            <a:r>
              <a:rPr lang="vi-VN" dirty="0"/>
              <a:t>, </a:t>
            </a:r>
            <a:r>
              <a:rPr lang="vi-VN" dirty="0" err="1"/>
              <a:t>Right</a:t>
            </a:r>
            <a:r>
              <a:rPr lang="vi-VN" dirty="0"/>
              <a:t> </a:t>
            </a:r>
            <a:r>
              <a:rPr lang="vi-VN" dirty="0" err="1"/>
              <a:t>Higher</a:t>
            </a:r>
            <a:endParaRPr lang="vi-VN" dirty="0"/>
          </a:p>
          <a:p>
            <a:r>
              <a:rPr lang="vi-VN" dirty="0"/>
              <a:t> = </a:t>
            </a:r>
            <a:r>
              <a:rPr lang="vi-VN" dirty="0" err="1"/>
              <a:t>Left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668E13-7201-45C3-882B-400E4922C808}"/>
              </a:ext>
            </a:extLst>
          </p:cNvPr>
          <p:cNvSpPr/>
          <p:nvPr/>
        </p:nvSpPr>
        <p:spPr>
          <a:xfrm>
            <a:off x="6885366" y="4502501"/>
            <a:ext cx="211603" cy="2084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132D88-6325-43B6-826F-FDBF5CFCBA0B}"/>
              </a:ext>
            </a:extLst>
          </p:cNvPr>
          <p:cNvSpPr/>
          <p:nvPr/>
        </p:nvSpPr>
        <p:spPr>
          <a:xfrm>
            <a:off x="7963040" y="4042185"/>
            <a:ext cx="211603" cy="2084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8AD340-250A-4441-80BE-2B3DF70F6742}"/>
              </a:ext>
            </a:extLst>
          </p:cNvPr>
          <p:cNvCxnSpPr>
            <a:cxnSpLocks/>
            <a:stCxn id="28" idx="2"/>
            <a:endCxn id="32" idx="5"/>
          </p:cNvCxnSpPr>
          <p:nvPr/>
        </p:nvCxnSpPr>
        <p:spPr>
          <a:xfrm>
            <a:off x="3331697" y="4138333"/>
            <a:ext cx="1606203" cy="4738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B7C8A0-8ED7-4E81-812B-B9BB53AF3A17}"/>
              </a:ext>
            </a:extLst>
          </p:cNvPr>
          <p:cNvCxnSpPr>
            <a:cxnSpLocks/>
          </p:cNvCxnSpPr>
          <p:nvPr/>
        </p:nvCxnSpPr>
        <p:spPr>
          <a:xfrm>
            <a:off x="3322485" y="4588134"/>
            <a:ext cx="1575512" cy="614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BF339E-4470-42C7-93D3-E88F68EB075C}"/>
              </a:ext>
            </a:extLst>
          </p:cNvPr>
          <p:cNvCxnSpPr>
            <a:cxnSpLocks/>
          </p:cNvCxnSpPr>
          <p:nvPr/>
        </p:nvCxnSpPr>
        <p:spPr>
          <a:xfrm>
            <a:off x="618420" y="4403574"/>
            <a:ext cx="130136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E5A729-A9C4-42C4-894A-F4CBD423AA9C}"/>
              </a:ext>
            </a:extLst>
          </p:cNvPr>
          <p:cNvCxnSpPr>
            <a:cxnSpLocks/>
          </p:cNvCxnSpPr>
          <p:nvPr/>
        </p:nvCxnSpPr>
        <p:spPr>
          <a:xfrm>
            <a:off x="6971408" y="4632638"/>
            <a:ext cx="1555379" cy="1697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D6C4A1C-BBD2-4230-AEF3-36609C9BD670}"/>
              </a:ext>
            </a:extLst>
          </p:cNvPr>
          <p:cNvCxnSpPr>
            <a:cxnSpLocks/>
            <a:endCxn id="36" idx="7"/>
          </p:cNvCxnSpPr>
          <p:nvPr/>
        </p:nvCxnSpPr>
        <p:spPr>
          <a:xfrm flipV="1">
            <a:off x="6976581" y="4072709"/>
            <a:ext cx="1167073" cy="5767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66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7114EF-21DC-4F6E-BD21-365729A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7" y="302558"/>
            <a:ext cx="6965046" cy="572700"/>
          </a:xfrm>
        </p:spPr>
        <p:txBody>
          <a:bodyPr/>
          <a:lstStyle/>
          <a:p>
            <a:pPr algn="ctr"/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Concept</a:t>
            </a:r>
            <a:br>
              <a:rPr lang="vi-VN" dirty="0"/>
            </a:br>
            <a:br>
              <a:rPr lang="vi-VN" dirty="0"/>
            </a:br>
            <a:endParaRPr lang="vi-VN" dirty="0">
              <a:solidFill>
                <a:schemeClr val="lt1"/>
              </a:solidFill>
            </a:endParaRPr>
          </a:p>
        </p:txBody>
      </p:sp>
      <p:pic>
        <p:nvPicPr>
          <p:cNvPr id="10242" name="Picture 2" descr="Blockchain: Concept and Possibilities to Profit from It | by Wise Man |  Medium">
            <a:extLst>
              <a:ext uri="{FF2B5EF4-FFF2-40B4-BE49-F238E27FC236}">
                <a16:creationId xmlns:a16="http://schemas.microsoft.com/office/drawing/2014/main" id="{4B182ABA-93B4-4A5B-A497-1C02BD917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45" y="2244112"/>
            <a:ext cx="3599890" cy="112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118FBD-AD77-435F-91E8-25F725E59BEF}"/>
              </a:ext>
            </a:extLst>
          </p:cNvPr>
          <p:cNvSpPr txBox="1"/>
          <p:nvPr/>
        </p:nvSpPr>
        <p:spPr>
          <a:xfrm>
            <a:off x="1304364" y="1912339"/>
            <a:ext cx="161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/>
              <a:t>Real</a:t>
            </a:r>
            <a:r>
              <a:rPr lang="vi-VN" b="1" dirty="0"/>
              <a:t> </a:t>
            </a:r>
            <a:r>
              <a:rPr lang="vi-VN" b="1" dirty="0" err="1"/>
              <a:t>Blockchain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7CAC9-AF1B-4780-810A-E48DB7568C5A}"/>
              </a:ext>
            </a:extLst>
          </p:cNvPr>
          <p:cNvSpPr/>
          <p:nvPr/>
        </p:nvSpPr>
        <p:spPr>
          <a:xfrm>
            <a:off x="3630706" y="3872753"/>
            <a:ext cx="941294" cy="7463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1D169-49FA-47DA-AB27-0020D7105D43}"/>
              </a:ext>
            </a:extLst>
          </p:cNvPr>
          <p:cNvSpPr/>
          <p:nvPr/>
        </p:nvSpPr>
        <p:spPr>
          <a:xfrm>
            <a:off x="5487522" y="3872751"/>
            <a:ext cx="1052230" cy="7463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80400-6325-4E88-91F6-2D13F0581827}"/>
              </a:ext>
            </a:extLst>
          </p:cNvPr>
          <p:cNvSpPr/>
          <p:nvPr/>
        </p:nvSpPr>
        <p:spPr>
          <a:xfrm>
            <a:off x="7403729" y="3872751"/>
            <a:ext cx="1052230" cy="7463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E84D9-9DF8-42E0-94D8-7C7FB9876C2A}"/>
              </a:ext>
            </a:extLst>
          </p:cNvPr>
          <p:cNvSpPr txBox="1"/>
          <p:nvPr/>
        </p:nvSpPr>
        <p:spPr>
          <a:xfrm>
            <a:off x="3234018" y="4740089"/>
            <a:ext cx="1479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Server </a:t>
            </a:r>
            <a:r>
              <a:rPr lang="vi-VN"/>
              <a:t>/ </a:t>
            </a:r>
            <a:r>
              <a:rPr lang="vi-VN" dirty="0" err="1"/>
              <a:t>Arduino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CC6F1-E510-4797-9EEA-7E75094644CB}"/>
              </a:ext>
            </a:extLst>
          </p:cNvPr>
          <p:cNvSpPr txBox="1"/>
          <p:nvPr/>
        </p:nvSpPr>
        <p:spPr>
          <a:xfrm>
            <a:off x="5602942" y="4746813"/>
            <a:ext cx="1479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Login</a:t>
            </a:r>
            <a:r>
              <a:rPr lang="vi-VN" dirty="0"/>
              <a:t> </a:t>
            </a:r>
            <a:r>
              <a:rPr lang="vi-VN" dirty="0" err="1"/>
              <a:t>Site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1DBE11-0D6C-4AAB-8E0B-F2A43AC63A09}"/>
              </a:ext>
            </a:extLst>
          </p:cNvPr>
          <p:cNvSpPr txBox="1"/>
          <p:nvPr/>
        </p:nvSpPr>
        <p:spPr>
          <a:xfrm>
            <a:off x="7456129" y="4746813"/>
            <a:ext cx="1479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Control</a:t>
            </a:r>
            <a:r>
              <a:rPr lang="vi-VN" dirty="0"/>
              <a:t> </a:t>
            </a:r>
            <a:r>
              <a:rPr lang="vi-VN" dirty="0" err="1"/>
              <a:t>Site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0D698-9561-4735-AC0E-BF8F7EF46122}"/>
              </a:ext>
            </a:extLst>
          </p:cNvPr>
          <p:cNvSpPr txBox="1"/>
          <p:nvPr/>
        </p:nvSpPr>
        <p:spPr>
          <a:xfrm>
            <a:off x="5717238" y="3338376"/>
            <a:ext cx="161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/>
              <a:t>My</a:t>
            </a:r>
            <a:r>
              <a:rPr lang="vi-VN" b="1" dirty="0"/>
              <a:t> </a:t>
            </a:r>
            <a:r>
              <a:rPr lang="vi-VN" b="1" dirty="0" err="1"/>
              <a:t>Version</a:t>
            </a:r>
            <a:endParaRPr lang="en-US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2980CE-431D-45B2-801B-12D968152563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572000" y="4245908"/>
            <a:ext cx="9155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2B47A1-837E-4077-8AF6-2F7663C726AD}"/>
              </a:ext>
            </a:extLst>
          </p:cNvPr>
          <p:cNvSpPr txBox="1"/>
          <p:nvPr/>
        </p:nvSpPr>
        <p:spPr>
          <a:xfrm>
            <a:off x="4633357" y="3722687"/>
            <a:ext cx="757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Allow</a:t>
            </a:r>
            <a:r>
              <a:rPr lang="vi-VN" dirty="0"/>
              <a:t> Access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D4B7A-1139-4BE8-B44E-73546BA485DB}"/>
              </a:ext>
            </a:extLst>
          </p:cNvPr>
          <p:cNvSpPr txBox="1"/>
          <p:nvPr/>
        </p:nvSpPr>
        <p:spPr>
          <a:xfrm>
            <a:off x="6585136" y="3711531"/>
            <a:ext cx="757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Allow</a:t>
            </a:r>
            <a:r>
              <a:rPr lang="vi-VN" dirty="0"/>
              <a:t> Access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90FBDD-7B49-45C9-8F5A-8E5B5491081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524062" y="4245908"/>
            <a:ext cx="879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EE813F3-C042-4213-AE99-04C35916DDA2}"/>
              </a:ext>
            </a:extLst>
          </p:cNvPr>
          <p:cNvSpPr txBox="1"/>
          <p:nvPr/>
        </p:nvSpPr>
        <p:spPr>
          <a:xfrm>
            <a:off x="2640665" y="1312584"/>
            <a:ext cx="4323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website security - illegal access is prohibited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C9CC83-AA55-404D-B415-3CB9BB04CE10}"/>
              </a:ext>
            </a:extLst>
          </p:cNvPr>
          <p:cNvSpPr txBox="1"/>
          <p:nvPr/>
        </p:nvSpPr>
        <p:spPr>
          <a:xfrm>
            <a:off x="4802279" y="1781504"/>
            <a:ext cx="3238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If</a:t>
            </a:r>
            <a:r>
              <a:rPr lang="vi-VN" dirty="0"/>
              <a:t> </a:t>
            </a:r>
            <a:r>
              <a:rPr lang="vi-VN" dirty="0" err="1"/>
              <a:t>any</a:t>
            </a:r>
            <a:r>
              <a:rPr lang="vi-VN" dirty="0"/>
              <a:t> </a:t>
            </a:r>
            <a:r>
              <a:rPr lang="vi-VN" dirty="0" err="1"/>
              <a:t>node</a:t>
            </a:r>
            <a:r>
              <a:rPr lang="vi-VN" dirty="0"/>
              <a:t> </a:t>
            </a:r>
            <a:r>
              <a:rPr lang="vi-VN" dirty="0" err="1"/>
              <a:t>fail</a:t>
            </a:r>
            <a:r>
              <a:rPr lang="vi-VN" dirty="0"/>
              <a:t> the </a:t>
            </a:r>
            <a:r>
              <a:rPr lang="vi-VN" dirty="0" err="1"/>
              <a:t>whole</a:t>
            </a:r>
            <a:r>
              <a:rPr lang="vi-VN" dirty="0"/>
              <a:t> </a:t>
            </a:r>
            <a:r>
              <a:rPr lang="vi-VN" dirty="0" err="1"/>
              <a:t>process</a:t>
            </a:r>
            <a:r>
              <a:rPr lang="vi-VN" dirty="0"/>
              <a:t> </a:t>
            </a:r>
            <a:r>
              <a:rPr lang="vi-VN" dirty="0" err="1"/>
              <a:t>fail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15520A-7EBD-4D6F-925D-71BA5FCF85A2}"/>
              </a:ext>
            </a:extLst>
          </p:cNvPr>
          <p:cNvSpPr txBox="1"/>
          <p:nvPr/>
        </p:nvSpPr>
        <p:spPr>
          <a:xfrm>
            <a:off x="4802279" y="2219936"/>
            <a:ext cx="3238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Suppose: if you currently have access to the control page but the server suddenly shuts down then you are no longer on the control page</a:t>
            </a:r>
          </a:p>
        </p:txBody>
      </p:sp>
    </p:spTree>
    <p:extLst>
      <p:ext uri="{BB962C8B-B14F-4D97-AF65-F5344CB8AC3E}">
        <p14:creationId xmlns:p14="http://schemas.microsoft.com/office/powerpoint/2010/main" val="783199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/>
          <p:nvPr/>
        </p:nvSpPr>
        <p:spPr>
          <a:xfrm>
            <a:off x="0" y="0"/>
            <a:ext cx="3275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 amt="20000"/>
          </a:blip>
          <a:srcRect l="51683" r="12491"/>
          <a:stretch/>
        </p:blipFill>
        <p:spPr>
          <a:xfrm>
            <a:off x="725" y="0"/>
            <a:ext cx="32753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50"/>
          <p:cNvGrpSpPr/>
          <p:nvPr/>
        </p:nvGrpSpPr>
        <p:grpSpPr>
          <a:xfrm flipH="1">
            <a:off x="162000" y="165000"/>
            <a:ext cx="8820000" cy="4814650"/>
            <a:chOff x="162000" y="165000"/>
            <a:chExt cx="8820000" cy="4814650"/>
          </a:xfrm>
        </p:grpSpPr>
        <p:sp>
          <p:nvSpPr>
            <p:cNvPr id="321" name="Google Shape;321;p50"/>
            <p:cNvSpPr/>
            <p:nvPr/>
          </p:nvSpPr>
          <p:spPr>
            <a:xfrm>
              <a:off x="162000" y="165000"/>
              <a:ext cx="8820000" cy="4813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0"/>
            <p:cNvSpPr/>
            <p:nvPr/>
          </p:nvSpPr>
          <p:spPr>
            <a:xfrm>
              <a:off x="164375" y="3416300"/>
              <a:ext cx="5703614" cy="1563350"/>
            </a:xfrm>
            <a:custGeom>
              <a:avLst/>
              <a:gdLst/>
              <a:ahLst/>
              <a:cxnLst/>
              <a:rect l="l" t="t" r="r" b="b"/>
              <a:pathLst>
                <a:path w="210991" h="62534" extrusionOk="0">
                  <a:moveTo>
                    <a:pt x="0" y="0"/>
                  </a:moveTo>
                  <a:lnTo>
                    <a:pt x="0" y="62534"/>
                  </a:lnTo>
                  <a:lnTo>
                    <a:pt x="210991" y="625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 flipH="1">
            <a:off x="3334533" y="2562200"/>
            <a:ext cx="5170200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 err="1"/>
              <a:t>Limitations</a:t>
            </a:r>
            <a:r>
              <a:rPr lang="vi-VN" dirty="0"/>
              <a:t> </a:t>
            </a:r>
            <a:br>
              <a:rPr lang="vi-VN" dirty="0"/>
            </a:b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br>
              <a:rPr lang="vi-VN" dirty="0"/>
            </a:br>
            <a:br>
              <a:rPr lang="en-US" dirty="0"/>
            </a:br>
            <a:endParaRPr dirty="0"/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 idx="2"/>
          </p:nvPr>
        </p:nvSpPr>
        <p:spPr>
          <a:xfrm flipH="1">
            <a:off x="6634675" y="924500"/>
            <a:ext cx="17961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06</a:t>
            </a:r>
            <a:endParaRPr dirty="0"/>
          </a:p>
        </p:txBody>
      </p:sp>
      <p:cxnSp>
        <p:nvCxnSpPr>
          <p:cNvPr id="326" name="Google Shape;326;p50"/>
          <p:cNvCxnSpPr/>
          <p:nvPr/>
        </p:nvCxnSpPr>
        <p:spPr>
          <a:xfrm rot="10800000">
            <a:off x="7273250" y="1976900"/>
            <a:ext cx="101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56;p42">
            <a:extLst>
              <a:ext uri="{FF2B5EF4-FFF2-40B4-BE49-F238E27FC236}">
                <a16:creationId xmlns:a16="http://schemas.microsoft.com/office/drawing/2014/main" id="{E80058C0-FC4F-4BA6-B184-1545EB7B40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9065" y="3834975"/>
            <a:ext cx="4238402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Every system has its limits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Always have ideas for improvement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897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E45F4734-9C47-4A8A-9097-3AA67036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7" y="302558"/>
            <a:ext cx="6965046" cy="572700"/>
          </a:xfrm>
        </p:spPr>
        <p:txBody>
          <a:bodyPr/>
          <a:lstStyle/>
          <a:p>
            <a:pPr algn="ctr"/>
            <a:r>
              <a:rPr lang="vi-VN" dirty="0" err="1"/>
              <a:t>Limitations</a:t>
            </a:r>
            <a:br>
              <a:rPr lang="vi-VN" dirty="0"/>
            </a:br>
            <a:endParaRPr lang="vi-VN" dirty="0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6A720-0EAF-407C-B01C-FF95E5B65534}"/>
              </a:ext>
            </a:extLst>
          </p:cNvPr>
          <p:cNvSpPr txBox="1"/>
          <p:nvPr/>
        </p:nvSpPr>
        <p:spPr>
          <a:xfrm>
            <a:off x="2696136" y="1506387"/>
            <a:ext cx="4054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Warning Abyss will be false if moving over ground that is black. Physics says that black color does not reflect light. And the sensor will recognize it as an abyss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ED695-54F3-448F-8641-ED35366A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05" y="2697518"/>
            <a:ext cx="308653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0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E45F4734-9C47-4A8A-9097-3AA67036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77" y="302558"/>
            <a:ext cx="6965046" cy="572700"/>
          </a:xfrm>
        </p:spPr>
        <p:txBody>
          <a:bodyPr/>
          <a:lstStyle/>
          <a:p>
            <a:pPr algn="ctr"/>
            <a:r>
              <a:rPr lang="vi-VN" dirty="0" err="1"/>
              <a:t>Limitations</a:t>
            </a:r>
            <a:br>
              <a:rPr lang="vi-VN" dirty="0"/>
            </a:br>
            <a:endParaRPr lang="vi-VN" dirty="0">
              <a:solidFill>
                <a:schemeClr val="lt1"/>
              </a:solidFill>
            </a:endParaRPr>
          </a:p>
        </p:txBody>
      </p:sp>
      <p:pic>
        <p:nvPicPr>
          <p:cNvPr id="6" name="Picture 4" descr="Không có mô tả.">
            <a:extLst>
              <a:ext uri="{FF2B5EF4-FFF2-40B4-BE49-F238E27FC236}">
                <a16:creationId xmlns:a16="http://schemas.microsoft.com/office/drawing/2014/main" id="{0EB729BA-74CF-455D-9522-9AA48CE6B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83341"/>
            <a:ext cx="3858599" cy="39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85355BB4-3F58-4DC0-8D72-EE3902F0A512}"/>
              </a:ext>
            </a:extLst>
          </p:cNvPr>
          <p:cNvSpPr/>
          <p:nvPr/>
        </p:nvSpPr>
        <p:spPr>
          <a:xfrm>
            <a:off x="6508376" y="1324535"/>
            <a:ext cx="2332799" cy="1136276"/>
          </a:xfrm>
          <a:prstGeom prst="wedgeEllipseCallout">
            <a:avLst>
              <a:gd name="adj1" fmla="val 62360"/>
              <a:gd name="adj2" fmla="val 617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>
                <a:solidFill>
                  <a:schemeClr val="tx1"/>
                </a:solidFill>
              </a:rPr>
              <a:t>Bro</a:t>
            </a:r>
            <a:r>
              <a:rPr lang="en-US" dirty="0">
                <a:solidFill>
                  <a:schemeClr val="tx1"/>
                </a:solidFill>
              </a:rPr>
              <a:t>, why are you so heavy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D41BB020-9A4D-4DED-9E0D-D587C6C7CC82}"/>
              </a:ext>
            </a:extLst>
          </p:cNvPr>
          <p:cNvSpPr/>
          <p:nvPr/>
        </p:nvSpPr>
        <p:spPr>
          <a:xfrm>
            <a:off x="3177988" y="2386853"/>
            <a:ext cx="2332799" cy="1136276"/>
          </a:xfrm>
          <a:prstGeom prst="wedgeEllipseCallout">
            <a:avLst>
              <a:gd name="adj1" fmla="val -82036"/>
              <a:gd name="adj2" fmla="val 9365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</a:rPr>
              <a:t>I </a:t>
            </a:r>
            <a:r>
              <a:rPr lang="vi-VN" dirty="0" err="1">
                <a:solidFill>
                  <a:schemeClr val="tx1"/>
                </a:solidFill>
              </a:rPr>
              <a:t>love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battery</a:t>
            </a:r>
            <a:r>
              <a:rPr lang="vi-V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290" name="Picture 2" descr="Emoji – Wikipedia tiếng Việt">
            <a:extLst>
              <a:ext uri="{FF2B5EF4-FFF2-40B4-BE49-F238E27FC236}">
                <a16:creationId xmlns:a16="http://schemas.microsoft.com/office/drawing/2014/main" id="{5CA6E797-349C-422A-90EB-EB3665A0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56" y="3116355"/>
            <a:ext cx="326091" cy="3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1550BB89-15CA-4D54-955E-D3C1015697CC}"/>
              </a:ext>
            </a:extLst>
          </p:cNvPr>
          <p:cNvSpPr/>
          <p:nvPr/>
        </p:nvSpPr>
        <p:spPr>
          <a:xfrm>
            <a:off x="6508375" y="3574676"/>
            <a:ext cx="2332799" cy="1136276"/>
          </a:xfrm>
          <a:prstGeom prst="wedgeEllipseCallout">
            <a:avLst>
              <a:gd name="adj1" fmla="val 62360"/>
              <a:gd name="adj2" fmla="val 617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</a:rPr>
              <a:t>……….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27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46DF2-5CD3-4EBB-97AB-34E2F0D8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Future</a:t>
            </a:r>
            <a:endParaRPr lang="en-US" dirty="0"/>
          </a:p>
        </p:txBody>
      </p:sp>
      <p:pic>
        <p:nvPicPr>
          <p:cNvPr id="14338" name="Picture 2" descr="Mua Oiyagai 5pcs LM393 Chip Motor Measuring Comparator Speed Sensor Module  Slot Type IR Optocoupler for MCU Arduino trên Amazon Mỹ chính hãng 2022 |  Fado">
            <a:extLst>
              <a:ext uri="{FF2B5EF4-FFF2-40B4-BE49-F238E27FC236}">
                <a16:creationId xmlns:a16="http://schemas.microsoft.com/office/drawing/2014/main" id="{CF2930B5-4C99-4644-A64C-AD72AC16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3780">
            <a:off x="358671" y="2288066"/>
            <a:ext cx="1670797" cy="16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B687E3-9A8F-4B6E-B9A0-259F24D0B609}"/>
              </a:ext>
            </a:extLst>
          </p:cNvPr>
          <p:cNvSpPr txBox="1"/>
          <p:nvPr/>
        </p:nvSpPr>
        <p:spPr>
          <a:xfrm>
            <a:off x="3798769" y="1299276"/>
            <a:ext cx="154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/>
              <a:t>About</a:t>
            </a:r>
            <a:r>
              <a:rPr lang="vi-VN" b="1" dirty="0"/>
              <a:t> the </a:t>
            </a:r>
            <a:r>
              <a:rPr lang="vi-VN" b="1" dirty="0" err="1"/>
              <a:t>robot</a:t>
            </a:r>
            <a:endParaRPr lang="vi-V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FDC02-F84C-45B0-AB9E-584300590126}"/>
              </a:ext>
            </a:extLst>
          </p:cNvPr>
          <p:cNvSpPr txBox="1"/>
          <p:nvPr/>
        </p:nvSpPr>
        <p:spPr>
          <a:xfrm>
            <a:off x="309365" y="2140322"/>
            <a:ext cx="209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Add</a:t>
            </a:r>
            <a:r>
              <a:rPr lang="vi-VN" dirty="0"/>
              <a:t> </a:t>
            </a:r>
            <a:r>
              <a:rPr lang="vi-VN" dirty="0" err="1"/>
              <a:t>speed</a:t>
            </a:r>
            <a:r>
              <a:rPr lang="vi-VN" dirty="0"/>
              <a:t> </a:t>
            </a:r>
            <a:r>
              <a:rPr lang="vi-VN" dirty="0" err="1"/>
              <a:t>sensor</a:t>
            </a:r>
            <a:endParaRPr lang="vi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ED8A9-7EE1-4DF5-8D65-1395FBC5BC3F}"/>
              </a:ext>
            </a:extLst>
          </p:cNvPr>
          <p:cNvSpPr txBox="1"/>
          <p:nvPr/>
        </p:nvSpPr>
        <p:spPr>
          <a:xfrm>
            <a:off x="4666129" y="2129117"/>
            <a:ext cx="3908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 the wheel, there is a disc (with a gap) attached to the axis of rotation of the wheel. The speed sensor transmits a wave/ray/signal between its two columns. If we put the other disc in the middle of the gap as the wheel rotates, that signal/ray will continuously turn on and off. Assuming the disc has 2 slots after 2 turns on and off, the disc rotates 1 revolution and so does the wheel. From there, according to the circumference of the wheel, we can determine the speed.</a:t>
            </a:r>
          </a:p>
        </p:txBody>
      </p:sp>
      <p:pic>
        <p:nvPicPr>
          <p:cNvPr id="14340" name="Picture 4" descr="Mở ảnh">
            <a:extLst>
              <a:ext uri="{FF2B5EF4-FFF2-40B4-BE49-F238E27FC236}">
                <a16:creationId xmlns:a16="http://schemas.microsoft.com/office/drawing/2014/main" id="{1374068F-B8A1-4C27-B5A3-35A3012C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59" y="2140322"/>
            <a:ext cx="1311572" cy="17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9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46DF2-5CD3-4EBB-97AB-34E2F0D8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Future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687E3-9A8F-4B6E-B9A0-259F24D0B609}"/>
              </a:ext>
            </a:extLst>
          </p:cNvPr>
          <p:cNvSpPr txBox="1"/>
          <p:nvPr/>
        </p:nvSpPr>
        <p:spPr>
          <a:xfrm>
            <a:off x="3674371" y="1346340"/>
            <a:ext cx="1795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GPS </a:t>
            </a:r>
            <a:r>
              <a:rPr lang="vi-VN" b="1" dirty="0" err="1"/>
              <a:t>Clone</a:t>
            </a:r>
            <a:r>
              <a:rPr lang="vi-VN" b="1" dirty="0"/>
              <a:t> </a:t>
            </a:r>
            <a:r>
              <a:rPr lang="vi-VN" b="1" dirty="0" err="1"/>
              <a:t>Idea</a:t>
            </a:r>
            <a:r>
              <a:rPr lang="vi-VN" b="1" dirty="0"/>
              <a:t> 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B86C-68C4-4FCA-A3CC-BA25717B1B55}"/>
              </a:ext>
            </a:extLst>
          </p:cNvPr>
          <p:cNvSpPr txBox="1"/>
          <p:nvPr/>
        </p:nvSpPr>
        <p:spPr>
          <a:xfrm>
            <a:off x="3576917" y="1654117"/>
            <a:ext cx="299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No </a:t>
            </a:r>
            <a:r>
              <a:rPr lang="vi-VN" dirty="0" err="1"/>
              <a:t>need</a:t>
            </a:r>
            <a:r>
              <a:rPr lang="vi-VN" dirty="0"/>
              <a:t> GPS </a:t>
            </a:r>
            <a:r>
              <a:rPr lang="vi-VN" dirty="0" err="1"/>
              <a:t>module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D75AF-9697-4CDB-8FCE-AAD6F25C2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7" b="90000" l="10000" r="90000">
                        <a14:foregroundMark x1="33100" y1="8611" x2="51400" y2="833"/>
                        <a14:foregroundMark x1="51400" y1="833" x2="64100" y2="4537"/>
                        <a14:foregroundMark x1="64100" y1="4537" x2="55900" y2="11019"/>
                        <a14:foregroundMark x1="55900" y1="11019" x2="35300" y2="1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153" y="3321421"/>
            <a:ext cx="1238873" cy="1337983"/>
          </a:xfrm>
          <a:prstGeom prst="rect">
            <a:avLst/>
          </a:prstGeom>
        </p:spPr>
      </p:pic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106E08E8-0131-48D1-B656-C9E4E320EA1F}"/>
              </a:ext>
            </a:extLst>
          </p:cNvPr>
          <p:cNvSpPr/>
          <p:nvPr/>
        </p:nvSpPr>
        <p:spPr>
          <a:xfrm rot="10800000">
            <a:off x="470647" y="2725189"/>
            <a:ext cx="806823" cy="572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C9F1E7-0A86-466D-B763-71586A54B431}"/>
              </a:ext>
            </a:extLst>
          </p:cNvPr>
          <p:cNvSpPr txBox="1"/>
          <p:nvPr/>
        </p:nvSpPr>
        <p:spPr>
          <a:xfrm>
            <a:off x="1996888" y="2738034"/>
            <a:ext cx="2575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left and record how many seconds it takes to complete the 360-degree turn. Assume 4s = 360 degrees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211DEF-3EE1-4498-83BA-92EE0635A6AC}"/>
              </a:ext>
            </a:extLst>
          </p:cNvPr>
          <p:cNvSpPr txBox="1"/>
          <p:nvPr/>
        </p:nvSpPr>
        <p:spPr>
          <a:xfrm>
            <a:off x="1996888" y="3913094"/>
            <a:ext cx="235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do the same with the right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17B73E-C0C4-4950-872C-B0035CD60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7" b="90000" l="10000" r="90000">
                        <a14:foregroundMark x1="33100" y1="8611" x2="51400" y2="833"/>
                        <a14:foregroundMark x1="51400" y1="833" x2="64100" y2="4537"/>
                        <a14:foregroundMark x1="64100" y1="4537" x2="55900" y2="11019"/>
                        <a14:foregroundMark x1="55900" y1="11019" x2="35300" y2="1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1804" y="3334080"/>
            <a:ext cx="1238873" cy="1337983"/>
          </a:xfrm>
          <a:prstGeom prst="rect">
            <a:avLst/>
          </a:prstGeom>
        </p:spPr>
      </p:pic>
      <p:sp>
        <p:nvSpPr>
          <p:cNvPr id="15" name="Arrow: Up 14">
            <a:extLst>
              <a:ext uri="{FF2B5EF4-FFF2-40B4-BE49-F238E27FC236}">
                <a16:creationId xmlns:a16="http://schemas.microsoft.com/office/drawing/2014/main" id="{27AE6FCE-9864-4FB0-8E38-E1CD9BD4F035}"/>
              </a:ext>
            </a:extLst>
          </p:cNvPr>
          <p:cNvSpPr/>
          <p:nvPr/>
        </p:nvSpPr>
        <p:spPr>
          <a:xfrm>
            <a:off x="5949448" y="2542872"/>
            <a:ext cx="423583" cy="6387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D297DA-0372-4A71-838D-469E620BCA29}"/>
              </a:ext>
            </a:extLst>
          </p:cNvPr>
          <p:cNvSpPr txBox="1"/>
          <p:nvPr/>
        </p:nvSpPr>
        <p:spPr>
          <a:xfrm>
            <a:off x="6668868" y="2810860"/>
            <a:ext cx="2575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Forward</a:t>
            </a:r>
            <a:r>
              <a:rPr lang="vi-VN" dirty="0"/>
              <a:t> 1s = 1 </a:t>
            </a:r>
            <a:r>
              <a:rPr lang="vi-VN" dirty="0" err="1"/>
              <a:t>value</a:t>
            </a:r>
            <a:endParaRPr lang="vi-VN" dirty="0"/>
          </a:p>
          <a:p>
            <a:r>
              <a:rPr lang="vi-VN" dirty="0" err="1"/>
              <a:t>Reverse</a:t>
            </a:r>
            <a:r>
              <a:rPr lang="vi-VN" dirty="0"/>
              <a:t> 1s = -1 </a:t>
            </a:r>
            <a:r>
              <a:rPr lang="vi-VN" dirty="0" err="1"/>
              <a:t>value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23650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46DF2-5CD3-4EBB-97AB-34E2F0D8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Future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D75AF-9697-4CDB-8FCE-AAD6F25C2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7" b="90000" l="10000" r="90000">
                        <a14:foregroundMark x1="33100" y1="8611" x2="51400" y2="833"/>
                        <a14:foregroundMark x1="51400" y1="833" x2="64100" y2="4537"/>
                        <a14:foregroundMark x1="64100" y1="4537" x2="55900" y2="11019"/>
                        <a14:foregroundMark x1="55900" y1="11019" x2="35300" y2="1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153" y="3321421"/>
            <a:ext cx="1238873" cy="1337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BF232-73E3-4596-9626-7F103D53A87B}"/>
              </a:ext>
            </a:extLst>
          </p:cNvPr>
          <p:cNvSpPr txBox="1"/>
          <p:nvPr/>
        </p:nvSpPr>
        <p:spPr>
          <a:xfrm>
            <a:off x="389965" y="1727947"/>
            <a:ext cx="1976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You</a:t>
            </a:r>
            <a:r>
              <a:rPr lang="vi-VN" dirty="0"/>
              <a:t> </a:t>
            </a:r>
            <a:r>
              <a:rPr lang="vi-VN" dirty="0" err="1"/>
              <a:t>have</a:t>
            </a:r>
            <a:r>
              <a:rPr lang="vi-VN" dirty="0"/>
              <a:t>:</a:t>
            </a:r>
          </a:p>
          <a:p>
            <a:r>
              <a:rPr lang="vi-VN" dirty="0"/>
              <a:t>4s </a:t>
            </a:r>
            <a:r>
              <a:rPr lang="vi-VN" dirty="0" err="1"/>
              <a:t>Left</a:t>
            </a:r>
            <a:r>
              <a:rPr lang="vi-VN" dirty="0"/>
              <a:t> = 360 </a:t>
            </a:r>
            <a:r>
              <a:rPr lang="vi-VN" dirty="0" err="1"/>
              <a:t>degree</a:t>
            </a:r>
            <a:endParaRPr lang="vi-VN" dirty="0"/>
          </a:p>
          <a:p>
            <a:r>
              <a:rPr lang="vi-VN" dirty="0"/>
              <a:t>4s </a:t>
            </a:r>
            <a:r>
              <a:rPr lang="vi-VN" dirty="0" err="1"/>
              <a:t>Right</a:t>
            </a:r>
            <a:r>
              <a:rPr lang="vi-VN" dirty="0"/>
              <a:t> = 360 </a:t>
            </a:r>
            <a:r>
              <a:rPr lang="vi-VN" dirty="0" err="1"/>
              <a:t>degree</a:t>
            </a:r>
            <a:endParaRPr lang="vi-VN" dirty="0"/>
          </a:p>
          <a:p>
            <a:r>
              <a:rPr lang="vi-VN" dirty="0"/>
              <a:t>1s </a:t>
            </a:r>
            <a:r>
              <a:rPr lang="vi-VN" dirty="0" err="1"/>
              <a:t>Foward</a:t>
            </a:r>
            <a:r>
              <a:rPr lang="vi-VN" dirty="0"/>
              <a:t> = +1 </a:t>
            </a:r>
            <a:r>
              <a:rPr lang="vi-VN" dirty="0" err="1"/>
              <a:t>value</a:t>
            </a:r>
            <a:endParaRPr lang="vi-VN" dirty="0"/>
          </a:p>
          <a:p>
            <a:r>
              <a:rPr lang="vi-VN" dirty="0"/>
              <a:t>1s </a:t>
            </a:r>
            <a:r>
              <a:rPr lang="vi-VN" dirty="0" err="1"/>
              <a:t>Reverse</a:t>
            </a:r>
            <a:r>
              <a:rPr lang="vi-VN" dirty="0"/>
              <a:t> = -1 </a:t>
            </a:r>
            <a:r>
              <a:rPr lang="vi-VN" dirty="0" err="1"/>
              <a:t>value</a:t>
            </a: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EA31D9-92E4-46FC-9D18-D4C79E110ED9}"/>
              </a:ext>
            </a:extLst>
          </p:cNvPr>
          <p:cNvCxnSpPr>
            <a:cxnSpLocks/>
          </p:cNvCxnSpPr>
          <p:nvPr/>
        </p:nvCxnSpPr>
        <p:spPr>
          <a:xfrm>
            <a:off x="4498041" y="3321421"/>
            <a:ext cx="3932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4F5B65-DD0A-4A79-9291-0AD778EF2386}"/>
              </a:ext>
            </a:extLst>
          </p:cNvPr>
          <p:cNvCxnSpPr>
            <a:cxnSpLocks/>
          </p:cNvCxnSpPr>
          <p:nvPr/>
        </p:nvCxnSpPr>
        <p:spPr>
          <a:xfrm flipV="1">
            <a:off x="6420971" y="1727947"/>
            <a:ext cx="0" cy="293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341F6B-D830-40C8-BD39-051D0395AEBE}"/>
              </a:ext>
            </a:extLst>
          </p:cNvPr>
          <p:cNvSpPr txBox="1"/>
          <p:nvPr/>
        </p:nvSpPr>
        <p:spPr>
          <a:xfrm>
            <a:off x="8302978" y="3416899"/>
            <a:ext cx="255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x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D415D0-4300-45F5-8954-776B01C7B48C}"/>
              </a:ext>
            </a:extLst>
          </p:cNvPr>
          <p:cNvSpPr txBox="1"/>
          <p:nvPr/>
        </p:nvSpPr>
        <p:spPr>
          <a:xfrm>
            <a:off x="6464383" y="1420170"/>
            <a:ext cx="255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88FE93-C826-4E6C-8AA9-5363FE374230}"/>
              </a:ext>
            </a:extLst>
          </p:cNvPr>
          <p:cNvSpPr txBox="1"/>
          <p:nvPr/>
        </p:nvSpPr>
        <p:spPr>
          <a:xfrm>
            <a:off x="2759410" y="1400660"/>
            <a:ext cx="45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Let’s</a:t>
            </a:r>
            <a:r>
              <a:rPr lang="vi-VN" dirty="0"/>
              <a:t> do: </a:t>
            </a:r>
          </a:p>
          <a:p>
            <a:r>
              <a:rPr lang="vi-VN" dirty="0"/>
              <a:t>0.3333s </a:t>
            </a:r>
            <a:r>
              <a:rPr lang="vi-VN" dirty="0" err="1"/>
              <a:t>Left</a:t>
            </a:r>
            <a:r>
              <a:rPr lang="vi-VN" dirty="0"/>
              <a:t>, 1s </a:t>
            </a:r>
            <a:r>
              <a:rPr lang="vi-VN" dirty="0" err="1"/>
              <a:t>Forward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2FFAD0-52A0-468D-AB8C-C06FE4EB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7" b="90000" l="10000" r="90000">
                        <a14:foregroundMark x1="33100" y1="8611" x2="51400" y2="833"/>
                        <a14:foregroundMark x1="51400" y1="833" x2="64100" y2="4537"/>
                        <a14:foregroundMark x1="64100" y1="4537" x2="55900" y2="11019"/>
                        <a14:foregroundMark x1="55900" y1="11019" x2="35300" y2="1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2731" y="3196903"/>
            <a:ext cx="284979" cy="30777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700D3E-84BC-4C22-9FDA-EE46456F4E84}"/>
              </a:ext>
            </a:extLst>
          </p:cNvPr>
          <p:cNvCxnSpPr>
            <a:cxnSpLocks/>
          </p:cNvCxnSpPr>
          <p:nvPr/>
        </p:nvCxnSpPr>
        <p:spPr>
          <a:xfrm>
            <a:off x="5795682" y="3169442"/>
            <a:ext cx="0" cy="303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769CB6-297E-4C18-A2E1-B17D905F4BF3}"/>
              </a:ext>
            </a:extLst>
          </p:cNvPr>
          <p:cNvSpPr txBox="1"/>
          <p:nvPr/>
        </p:nvSpPr>
        <p:spPr>
          <a:xfrm>
            <a:off x="5660610" y="3444193"/>
            <a:ext cx="33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921930-5818-46FA-9D1A-F51960DBC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7" b="90000" l="10000" r="90000">
                        <a14:foregroundMark x1="33100" y1="8611" x2="51400" y2="833"/>
                        <a14:foregroundMark x1="51400" y1="833" x2="64100" y2="4537"/>
                        <a14:foregroundMark x1="64100" y1="4537" x2="55900" y2="11019"/>
                        <a14:foregroundMark x1="55900" y1="11019" x2="35300" y2="1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86849">
            <a:off x="5961413" y="2818093"/>
            <a:ext cx="277349" cy="29953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751801-E9AE-4140-BF57-DED3A0B1C84B}"/>
              </a:ext>
            </a:extLst>
          </p:cNvPr>
          <p:cNvCxnSpPr/>
          <p:nvPr/>
        </p:nvCxnSpPr>
        <p:spPr>
          <a:xfrm>
            <a:off x="5795682" y="2645327"/>
            <a:ext cx="0" cy="5241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FD2A9E-3AEC-40C0-AAB2-EEC5DDF2E6A6}"/>
              </a:ext>
            </a:extLst>
          </p:cNvPr>
          <p:cNvCxnSpPr>
            <a:cxnSpLocks/>
          </p:cNvCxnSpPr>
          <p:nvPr/>
        </p:nvCxnSpPr>
        <p:spPr>
          <a:xfrm>
            <a:off x="6238313" y="2645327"/>
            <a:ext cx="3538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A4003F-2119-4ABB-99AC-9554ACDE0427}"/>
              </a:ext>
            </a:extLst>
          </p:cNvPr>
          <p:cNvCxnSpPr>
            <a:cxnSpLocks/>
          </p:cNvCxnSpPr>
          <p:nvPr/>
        </p:nvCxnSpPr>
        <p:spPr>
          <a:xfrm>
            <a:off x="5810794" y="2645327"/>
            <a:ext cx="4191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5194F5-371E-4800-AA5C-439905A79A03}"/>
              </a:ext>
            </a:extLst>
          </p:cNvPr>
          <p:cNvSpPr txBox="1"/>
          <p:nvPr/>
        </p:nvSpPr>
        <p:spPr>
          <a:xfrm>
            <a:off x="6592431" y="2491438"/>
            <a:ext cx="33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56F67-AD59-4F9B-984B-364D6BE374B5}"/>
              </a:ext>
            </a:extLst>
          </p:cNvPr>
          <p:cNvCxnSpPr>
            <a:cxnSpLocks/>
          </p:cNvCxnSpPr>
          <p:nvPr/>
        </p:nvCxnSpPr>
        <p:spPr>
          <a:xfrm flipH="1">
            <a:off x="2561665" y="1364876"/>
            <a:ext cx="50121" cy="36272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B77729-FB8F-41A1-9C26-C1BCA65461FA}"/>
              </a:ext>
            </a:extLst>
          </p:cNvPr>
          <p:cNvCxnSpPr>
            <a:cxnSpLocks/>
          </p:cNvCxnSpPr>
          <p:nvPr/>
        </p:nvCxnSpPr>
        <p:spPr>
          <a:xfrm>
            <a:off x="2870947" y="2420444"/>
            <a:ext cx="499478" cy="7991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6514AB-21E1-4408-AF94-AB4A45FE3B6E}"/>
              </a:ext>
            </a:extLst>
          </p:cNvPr>
          <p:cNvCxnSpPr>
            <a:cxnSpLocks/>
          </p:cNvCxnSpPr>
          <p:nvPr/>
        </p:nvCxnSpPr>
        <p:spPr>
          <a:xfrm>
            <a:off x="2870947" y="2420444"/>
            <a:ext cx="49947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7D45038-2FA3-40C6-8928-D88BA30068CA}"/>
              </a:ext>
            </a:extLst>
          </p:cNvPr>
          <p:cNvCxnSpPr>
            <a:cxnSpLocks/>
          </p:cNvCxnSpPr>
          <p:nvPr/>
        </p:nvCxnSpPr>
        <p:spPr>
          <a:xfrm>
            <a:off x="3370425" y="2420443"/>
            <a:ext cx="0" cy="79917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303A4BB-CF68-4E88-949E-1B0AD595656A}"/>
              </a:ext>
            </a:extLst>
          </p:cNvPr>
          <p:cNvSpPr txBox="1"/>
          <p:nvPr/>
        </p:nvSpPr>
        <p:spPr>
          <a:xfrm>
            <a:off x="2760026" y="2799215"/>
            <a:ext cx="33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43CC32-9F2A-42DD-B7E3-31F308B915FC}"/>
              </a:ext>
            </a:extLst>
          </p:cNvPr>
          <p:cNvSpPr txBox="1"/>
          <p:nvPr/>
        </p:nvSpPr>
        <p:spPr>
          <a:xfrm>
            <a:off x="3125245" y="2763776"/>
            <a:ext cx="336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" dirty="0"/>
              <a:t>30</a:t>
            </a:r>
            <a:endParaRPr lang="en-US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F1CAC5-2D16-4094-A527-7CD5328B528D}"/>
              </a:ext>
            </a:extLst>
          </p:cNvPr>
          <p:cNvSpPr txBox="1"/>
          <p:nvPr/>
        </p:nvSpPr>
        <p:spPr>
          <a:xfrm>
            <a:off x="2901320" y="2105902"/>
            <a:ext cx="528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1/2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829A06-5F70-438D-BA2E-6EFCFF1AEB8A}"/>
              </a:ext>
            </a:extLst>
          </p:cNvPr>
          <p:cNvSpPr txBox="1"/>
          <p:nvPr/>
        </p:nvSpPr>
        <p:spPr>
          <a:xfrm>
            <a:off x="3399467" y="2571821"/>
            <a:ext cx="91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Sqrt</a:t>
            </a:r>
            <a:r>
              <a:rPr lang="vi-VN" dirty="0"/>
              <a:t>(3)/2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3D8DBC-CC9B-430A-B718-BA2F0F055742}"/>
              </a:ext>
            </a:extLst>
          </p:cNvPr>
          <p:cNvSpPr txBox="1"/>
          <p:nvPr/>
        </p:nvSpPr>
        <p:spPr>
          <a:xfrm>
            <a:off x="2729437" y="3560329"/>
            <a:ext cx="1954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So </a:t>
            </a:r>
            <a:r>
              <a:rPr lang="vi-VN" dirty="0" err="1"/>
              <a:t>you</a:t>
            </a:r>
            <a:r>
              <a:rPr lang="vi-VN" dirty="0"/>
              <a:t> </a:t>
            </a:r>
            <a:r>
              <a:rPr lang="vi-VN" dirty="0" err="1"/>
              <a:t>always</a:t>
            </a:r>
            <a:r>
              <a:rPr lang="vi-VN" dirty="0"/>
              <a:t> can </a:t>
            </a:r>
            <a:r>
              <a:rPr lang="vi-VN" dirty="0" err="1"/>
              <a:t>calcualte</a:t>
            </a:r>
            <a:r>
              <a:rPr lang="vi-VN" dirty="0"/>
              <a:t> the </a:t>
            </a:r>
            <a:r>
              <a:rPr lang="vi-VN" dirty="0" err="1"/>
              <a:t>location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</a:t>
            </a:r>
            <a:r>
              <a:rPr lang="vi-VN" dirty="0" err="1"/>
              <a:t>car</a:t>
            </a:r>
            <a:r>
              <a:rPr lang="vi-VN" dirty="0"/>
              <a:t> in the </a:t>
            </a:r>
            <a:r>
              <a:rPr lang="vi-VN" dirty="0" err="1"/>
              <a:t>map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6AB026-11E0-4777-B2B1-1FF4E06C01B3}"/>
              </a:ext>
            </a:extLst>
          </p:cNvPr>
          <p:cNvSpPr txBox="1"/>
          <p:nvPr/>
        </p:nvSpPr>
        <p:spPr>
          <a:xfrm>
            <a:off x="2758889" y="4461780"/>
            <a:ext cx="195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Now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(1/2, </a:t>
            </a:r>
            <a:r>
              <a:rPr lang="vi-VN" dirty="0" err="1"/>
              <a:t>Sqrt</a:t>
            </a:r>
            <a:r>
              <a:rPr lang="vi-VN" dirty="0"/>
              <a:t>(3)/2)</a:t>
            </a:r>
            <a:endParaRPr lang="en-US" dirty="0"/>
          </a:p>
          <a:p>
            <a:r>
              <a:rPr lang="vi-VN" dirty="0"/>
              <a:t> 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86B712-9392-4E69-861C-34D1667B567B}"/>
              </a:ext>
            </a:extLst>
          </p:cNvPr>
          <p:cNvSpPr txBox="1"/>
          <p:nvPr/>
        </p:nvSpPr>
        <p:spPr>
          <a:xfrm>
            <a:off x="3179476" y="3206936"/>
            <a:ext cx="611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0,0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8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/>
          <p:nvPr/>
        </p:nvSpPr>
        <p:spPr>
          <a:xfrm>
            <a:off x="5252925" y="0"/>
            <a:ext cx="391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 rotWithShape="1">
          <a:blip r:embed="rId3">
            <a:alphaModFix amt="25000"/>
          </a:blip>
          <a:srcRect l="24813" r="24752"/>
          <a:stretch/>
        </p:blipFill>
        <p:spPr>
          <a:xfrm>
            <a:off x="5266925" y="63"/>
            <a:ext cx="3891201" cy="5143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42"/>
          <p:cNvGrpSpPr/>
          <p:nvPr/>
        </p:nvGrpSpPr>
        <p:grpSpPr>
          <a:xfrm>
            <a:off x="162000" y="165000"/>
            <a:ext cx="8820000" cy="4814650"/>
            <a:chOff x="162000" y="165000"/>
            <a:chExt cx="8820000" cy="4814650"/>
          </a:xfrm>
        </p:grpSpPr>
        <p:sp>
          <p:nvSpPr>
            <p:cNvPr id="253" name="Google Shape;253;p42"/>
            <p:cNvSpPr/>
            <p:nvPr/>
          </p:nvSpPr>
          <p:spPr>
            <a:xfrm>
              <a:off x="162000" y="165000"/>
              <a:ext cx="8820000" cy="4813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164375" y="3416300"/>
              <a:ext cx="5088575" cy="1563350"/>
            </a:xfrm>
            <a:custGeom>
              <a:avLst/>
              <a:gdLst/>
              <a:ahLst/>
              <a:cxnLst/>
              <a:rect l="l" t="t" r="r" b="b"/>
              <a:pathLst>
                <a:path w="210991" h="62534" extrusionOk="0">
                  <a:moveTo>
                    <a:pt x="0" y="0"/>
                  </a:moveTo>
                  <a:lnTo>
                    <a:pt x="0" y="62534"/>
                  </a:lnTo>
                  <a:lnTo>
                    <a:pt x="210991" y="625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713225" y="1829563"/>
            <a:ext cx="4631981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</a:rPr>
              <a:t>Introduction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56" name="Google Shape;256;p42"/>
          <p:cNvSpPr txBox="1">
            <a:spLocks noGrp="1"/>
          </p:cNvSpPr>
          <p:nvPr>
            <p:ph type="subTitle" idx="1"/>
          </p:nvPr>
        </p:nvSpPr>
        <p:spPr>
          <a:xfrm>
            <a:off x="713225" y="3556073"/>
            <a:ext cx="36462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Robot Car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Aka: Tesla Ultra Pro</a:t>
            </a:r>
            <a:endParaRPr dirty="0"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 idx="2"/>
          </p:nvPr>
        </p:nvSpPr>
        <p:spPr>
          <a:xfrm>
            <a:off x="713225" y="928638"/>
            <a:ext cx="17961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58" name="Google Shape;258;p42"/>
          <p:cNvCxnSpPr/>
          <p:nvPr/>
        </p:nvCxnSpPr>
        <p:spPr>
          <a:xfrm rot="10800000">
            <a:off x="905100" y="1981050"/>
            <a:ext cx="101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46DF2-5CD3-4EBB-97AB-34E2F0D8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Future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D75AF-9697-4CDB-8FCE-AAD6F25C2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7" b="90000" l="10000" r="90000">
                        <a14:foregroundMark x1="33100" y1="8611" x2="51400" y2="833"/>
                        <a14:foregroundMark x1="51400" y1="833" x2="64100" y2="4537"/>
                        <a14:foregroundMark x1="64100" y1="4537" x2="55900" y2="11019"/>
                        <a14:foregroundMark x1="55900" y1="11019" x2="35300" y2="1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153" y="3321421"/>
            <a:ext cx="1238873" cy="1337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BF232-73E3-4596-9626-7F103D53A87B}"/>
              </a:ext>
            </a:extLst>
          </p:cNvPr>
          <p:cNvSpPr txBox="1"/>
          <p:nvPr/>
        </p:nvSpPr>
        <p:spPr>
          <a:xfrm>
            <a:off x="389965" y="1727947"/>
            <a:ext cx="1976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You</a:t>
            </a:r>
            <a:r>
              <a:rPr lang="vi-VN" dirty="0"/>
              <a:t> </a:t>
            </a:r>
            <a:r>
              <a:rPr lang="vi-VN" dirty="0" err="1"/>
              <a:t>have</a:t>
            </a:r>
            <a:r>
              <a:rPr lang="vi-VN" dirty="0"/>
              <a:t>:</a:t>
            </a:r>
          </a:p>
          <a:p>
            <a:r>
              <a:rPr lang="vi-VN" dirty="0"/>
              <a:t>4s </a:t>
            </a:r>
            <a:r>
              <a:rPr lang="vi-VN" dirty="0" err="1"/>
              <a:t>Left</a:t>
            </a:r>
            <a:r>
              <a:rPr lang="vi-VN" dirty="0"/>
              <a:t> = 360 </a:t>
            </a:r>
            <a:r>
              <a:rPr lang="vi-VN" dirty="0" err="1"/>
              <a:t>degree</a:t>
            </a:r>
            <a:endParaRPr lang="vi-VN" dirty="0"/>
          </a:p>
          <a:p>
            <a:r>
              <a:rPr lang="vi-VN" dirty="0"/>
              <a:t>4s </a:t>
            </a:r>
            <a:r>
              <a:rPr lang="vi-VN" dirty="0" err="1"/>
              <a:t>Right</a:t>
            </a:r>
            <a:r>
              <a:rPr lang="vi-VN" dirty="0"/>
              <a:t> = 360 </a:t>
            </a:r>
            <a:r>
              <a:rPr lang="vi-VN" dirty="0" err="1"/>
              <a:t>degree</a:t>
            </a:r>
            <a:endParaRPr lang="vi-VN" dirty="0"/>
          </a:p>
          <a:p>
            <a:r>
              <a:rPr lang="vi-VN" dirty="0"/>
              <a:t>1s </a:t>
            </a:r>
            <a:r>
              <a:rPr lang="vi-VN" dirty="0" err="1"/>
              <a:t>Foward</a:t>
            </a:r>
            <a:r>
              <a:rPr lang="vi-VN" dirty="0"/>
              <a:t> = +1 </a:t>
            </a:r>
            <a:r>
              <a:rPr lang="vi-VN" dirty="0" err="1"/>
              <a:t>value</a:t>
            </a:r>
            <a:endParaRPr lang="vi-VN" dirty="0"/>
          </a:p>
          <a:p>
            <a:r>
              <a:rPr lang="vi-VN" dirty="0"/>
              <a:t>1s </a:t>
            </a:r>
            <a:r>
              <a:rPr lang="vi-VN" dirty="0" err="1"/>
              <a:t>Reverse</a:t>
            </a:r>
            <a:r>
              <a:rPr lang="vi-VN" dirty="0"/>
              <a:t> = -1 </a:t>
            </a:r>
            <a:r>
              <a:rPr lang="vi-VN" dirty="0" err="1"/>
              <a:t>value</a:t>
            </a: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EA31D9-92E4-46FC-9D18-D4C79E110ED9}"/>
              </a:ext>
            </a:extLst>
          </p:cNvPr>
          <p:cNvCxnSpPr>
            <a:cxnSpLocks/>
          </p:cNvCxnSpPr>
          <p:nvPr/>
        </p:nvCxnSpPr>
        <p:spPr>
          <a:xfrm>
            <a:off x="4498041" y="3321421"/>
            <a:ext cx="3932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4F5B65-DD0A-4A79-9291-0AD778EF2386}"/>
              </a:ext>
            </a:extLst>
          </p:cNvPr>
          <p:cNvCxnSpPr>
            <a:cxnSpLocks/>
          </p:cNvCxnSpPr>
          <p:nvPr/>
        </p:nvCxnSpPr>
        <p:spPr>
          <a:xfrm flipV="1">
            <a:off x="6420971" y="1727947"/>
            <a:ext cx="0" cy="268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341F6B-D830-40C8-BD39-051D0395AEBE}"/>
              </a:ext>
            </a:extLst>
          </p:cNvPr>
          <p:cNvSpPr txBox="1"/>
          <p:nvPr/>
        </p:nvSpPr>
        <p:spPr>
          <a:xfrm>
            <a:off x="8302978" y="3416899"/>
            <a:ext cx="255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x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D415D0-4300-45F5-8954-776B01C7B48C}"/>
              </a:ext>
            </a:extLst>
          </p:cNvPr>
          <p:cNvSpPr txBox="1"/>
          <p:nvPr/>
        </p:nvSpPr>
        <p:spPr>
          <a:xfrm>
            <a:off x="6464383" y="1420170"/>
            <a:ext cx="255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88FE93-C826-4E6C-8AA9-5363FE374230}"/>
              </a:ext>
            </a:extLst>
          </p:cNvPr>
          <p:cNvSpPr txBox="1"/>
          <p:nvPr/>
        </p:nvSpPr>
        <p:spPr>
          <a:xfrm>
            <a:off x="2759410" y="1400660"/>
            <a:ext cx="456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Next</a:t>
            </a:r>
            <a:r>
              <a:rPr lang="vi-VN" dirty="0"/>
              <a:t>: </a:t>
            </a:r>
          </a:p>
          <a:p>
            <a:r>
              <a:rPr lang="vi-VN" dirty="0"/>
              <a:t>0.3333s </a:t>
            </a:r>
            <a:r>
              <a:rPr lang="vi-VN" dirty="0" err="1"/>
              <a:t>Right</a:t>
            </a:r>
            <a:r>
              <a:rPr lang="vi-VN" dirty="0"/>
              <a:t>, 1s </a:t>
            </a:r>
            <a:r>
              <a:rPr lang="vi-VN" dirty="0" err="1"/>
              <a:t>Forward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2FFAD0-52A0-468D-AB8C-C06FE4EB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7" b="90000" l="10000" r="90000">
                        <a14:foregroundMark x1="33100" y1="8611" x2="51400" y2="833"/>
                        <a14:foregroundMark x1="51400" y1="833" x2="64100" y2="4537"/>
                        <a14:foregroundMark x1="64100" y1="4537" x2="55900" y2="11019"/>
                        <a14:foregroundMark x1="55900" y1="11019" x2="35300" y2="1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2731" y="3196903"/>
            <a:ext cx="284979" cy="30777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700D3E-84BC-4C22-9FDA-EE46456F4E84}"/>
              </a:ext>
            </a:extLst>
          </p:cNvPr>
          <p:cNvCxnSpPr>
            <a:cxnSpLocks/>
          </p:cNvCxnSpPr>
          <p:nvPr/>
        </p:nvCxnSpPr>
        <p:spPr>
          <a:xfrm>
            <a:off x="5795682" y="3169442"/>
            <a:ext cx="0" cy="303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769CB6-297E-4C18-A2E1-B17D905F4BF3}"/>
              </a:ext>
            </a:extLst>
          </p:cNvPr>
          <p:cNvSpPr txBox="1"/>
          <p:nvPr/>
        </p:nvSpPr>
        <p:spPr>
          <a:xfrm>
            <a:off x="5660610" y="3444193"/>
            <a:ext cx="33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921930-5818-46FA-9D1A-F51960DBC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7" b="90000" l="10000" r="90000">
                        <a14:foregroundMark x1="33100" y1="8611" x2="51400" y2="833"/>
                        <a14:foregroundMark x1="51400" y1="833" x2="64100" y2="4537"/>
                        <a14:foregroundMark x1="64100" y1="4537" x2="55900" y2="11019"/>
                        <a14:foregroundMark x1="55900" y1="11019" x2="35300" y2="1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86849">
            <a:off x="6024052" y="2885162"/>
            <a:ext cx="277349" cy="29953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751801-E9AE-4140-BF57-DED3A0B1C84B}"/>
              </a:ext>
            </a:extLst>
          </p:cNvPr>
          <p:cNvCxnSpPr/>
          <p:nvPr/>
        </p:nvCxnSpPr>
        <p:spPr>
          <a:xfrm>
            <a:off x="5795682" y="2645327"/>
            <a:ext cx="0" cy="5241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FD2A9E-3AEC-40C0-AAB2-EEC5DDF2E6A6}"/>
              </a:ext>
            </a:extLst>
          </p:cNvPr>
          <p:cNvCxnSpPr>
            <a:cxnSpLocks/>
          </p:cNvCxnSpPr>
          <p:nvPr/>
        </p:nvCxnSpPr>
        <p:spPr>
          <a:xfrm>
            <a:off x="6238313" y="2645327"/>
            <a:ext cx="3538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A4003F-2119-4ABB-99AC-9554ACDE0427}"/>
              </a:ext>
            </a:extLst>
          </p:cNvPr>
          <p:cNvCxnSpPr>
            <a:cxnSpLocks/>
          </p:cNvCxnSpPr>
          <p:nvPr/>
        </p:nvCxnSpPr>
        <p:spPr>
          <a:xfrm>
            <a:off x="5810794" y="2645327"/>
            <a:ext cx="4191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5194F5-371E-4800-AA5C-439905A79A03}"/>
              </a:ext>
            </a:extLst>
          </p:cNvPr>
          <p:cNvSpPr txBox="1"/>
          <p:nvPr/>
        </p:nvSpPr>
        <p:spPr>
          <a:xfrm>
            <a:off x="6592431" y="2491438"/>
            <a:ext cx="33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256F67-AD59-4F9B-984B-364D6BE374B5}"/>
              </a:ext>
            </a:extLst>
          </p:cNvPr>
          <p:cNvCxnSpPr>
            <a:cxnSpLocks/>
          </p:cNvCxnSpPr>
          <p:nvPr/>
        </p:nvCxnSpPr>
        <p:spPr>
          <a:xfrm flipH="1">
            <a:off x="2561665" y="1364876"/>
            <a:ext cx="50121" cy="36272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B77729-FB8F-41A1-9C26-C1BCA65461FA}"/>
              </a:ext>
            </a:extLst>
          </p:cNvPr>
          <p:cNvCxnSpPr>
            <a:cxnSpLocks/>
          </p:cNvCxnSpPr>
          <p:nvPr/>
        </p:nvCxnSpPr>
        <p:spPr>
          <a:xfrm>
            <a:off x="3350989" y="2209951"/>
            <a:ext cx="1948" cy="7331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6514AB-21E1-4408-AF94-AB4A45FE3B6E}"/>
              </a:ext>
            </a:extLst>
          </p:cNvPr>
          <p:cNvCxnSpPr>
            <a:cxnSpLocks/>
          </p:cNvCxnSpPr>
          <p:nvPr/>
        </p:nvCxnSpPr>
        <p:spPr>
          <a:xfrm flipH="1">
            <a:off x="2918649" y="2209951"/>
            <a:ext cx="413344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7D45038-2FA3-40C6-8928-D88BA30068CA}"/>
              </a:ext>
            </a:extLst>
          </p:cNvPr>
          <p:cNvCxnSpPr>
            <a:cxnSpLocks/>
          </p:cNvCxnSpPr>
          <p:nvPr/>
        </p:nvCxnSpPr>
        <p:spPr>
          <a:xfrm>
            <a:off x="2840605" y="2193078"/>
            <a:ext cx="535342" cy="76829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303A4BB-CF68-4E88-949E-1B0AD595656A}"/>
              </a:ext>
            </a:extLst>
          </p:cNvPr>
          <p:cNvSpPr txBox="1"/>
          <p:nvPr/>
        </p:nvSpPr>
        <p:spPr>
          <a:xfrm>
            <a:off x="3279734" y="2362896"/>
            <a:ext cx="33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43CC32-9F2A-42DD-B7E3-31F308B915FC}"/>
              </a:ext>
            </a:extLst>
          </p:cNvPr>
          <p:cNvSpPr txBox="1"/>
          <p:nvPr/>
        </p:nvSpPr>
        <p:spPr>
          <a:xfrm>
            <a:off x="3108276" y="2481177"/>
            <a:ext cx="336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" dirty="0"/>
              <a:t>30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A9B970-9266-48D0-835F-A27B4441B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6936">
            <a:off x="5886965" y="2227493"/>
            <a:ext cx="414564" cy="4145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5CD47E-A4D0-4E51-BDF6-1C954B6C8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288" y="4259915"/>
            <a:ext cx="50714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 your point then have a set of 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It's just my idea, when it comes to practice, a lot of other things will happen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Putting in x, y requires a lot of operations, such as: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+) when turning left and forward, x decreases but y increases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+) when turning right and forward, x increases and y increases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+) if the direction of the car parallel with x or y what will happens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A90987C-FE1C-4225-9A59-1DC06AF925EB}"/>
              </a:ext>
            </a:extLst>
          </p:cNvPr>
          <p:cNvCxnSpPr>
            <a:cxnSpLocks/>
          </p:cNvCxnSpPr>
          <p:nvPr/>
        </p:nvCxnSpPr>
        <p:spPr>
          <a:xfrm>
            <a:off x="3356165" y="2943926"/>
            <a:ext cx="499478" cy="7991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9F76D5-C230-485C-9F99-7732B4B12439}"/>
              </a:ext>
            </a:extLst>
          </p:cNvPr>
          <p:cNvCxnSpPr>
            <a:cxnSpLocks/>
          </p:cNvCxnSpPr>
          <p:nvPr/>
        </p:nvCxnSpPr>
        <p:spPr>
          <a:xfrm>
            <a:off x="3356165" y="2943926"/>
            <a:ext cx="49947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B20E62-0A69-4866-B1D7-E560A8EA30BE}"/>
              </a:ext>
            </a:extLst>
          </p:cNvPr>
          <p:cNvCxnSpPr>
            <a:cxnSpLocks/>
          </p:cNvCxnSpPr>
          <p:nvPr/>
        </p:nvCxnSpPr>
        <p:spPr>
          <a:xfrm>
            <a:off x="3855643" y="2943925"/>
            <a:ext cx="0" cy="79917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FD8462A-57C9-4118-8B04-2F9BCAFE399B}"/>
              </a:ext>
            </a:extLst>
          </p:cNvPr>
          <p:cNvSpPr txBox="1"/>
          <p:nvPr/>
        </p:nvSpPr>
        <p:spPr>
          <a:xfrm>
            <a:off x="3300675" y="3264273"/>
            <a:ext cx="33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284416-CA98-46D6-8D6A-688F0B6E0F0D}"/>
              </a:ext>
            </a:extLst>
          </p:cNvPr>
          <p:cNvSpPr txBox="1"/>
          <p:nvPr/>
        </p:nvSpPr>
        <p:spPr>
          <a:xfrm>
            <a:off x="3610463" y="3287258"/>
            <a:ext cx="336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" dirty="0"/>
              <a:t>30</a:t>
            </a:r>
            <a:endParaRPr lang="en-US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839ECD-6222-4603-B5AD-EDC8824574E3}"/>
              </a:ext>
            </a:extLst>
          </p:cNvPr>
          <p:cNvSpPr txBox="1"/>
          <p:nvPr/>
        </p:nvSpPr>
        <p:spPr>
          <a:xfrm>
            <a:off x="3685032" y="3711737"/>
            <a:ext cx="611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0,0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96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CCFEEA-9975-43B6-B1EF-70387ABD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002699-E508-456D-AACE-72755F3207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1:</a:t>
            </a:r>
          </a:p>
          <a:p>
            <a:r>
              <a:rPr lang="en-US" dirty="0"/>
              <a:t>Hoang </a:t>
            </a:r>
            <a:r>
              <a:rPr lang="en-US" dirty="0" err="1"/>
              <a:t>Nhat</a:t>
            </a:r>
            <a:r>
              <a:rPr lang="en-US" dirty="0"/>
              <a:t> Quang</a:t>
            </a:r>
          </a:p>
          <a:p>
            <a:r>
              <a:rPr lang="en-US" dirty="0"/>
              <a:t>Le Anh Quan</a:t>
            </a:r>
          </a:p>
        </p:txBody>
      </p:sp>
    </p:spTree>
    <p:extLst>
      <p:ext uri="{BB962C8B-B14F-4D97-AF65-F5344CB8AC3E}">
        <p14:creationId xmlns:p14="http://schemas.microsoft.com/office/powerpoint/2010/main" val="155579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 flipH="1">
            <a:off x="713225" y="1256300"/>
            <a:ext cx="38589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1"/>
          </p:nvPr>
        </p:nvSpPr>
        <p:spPr>
          <a:xfrm flipH="1">
            <a:off x="713225" y="2407275"/>
            <a:ext cx="3858900" cy="14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 car with many outstanding features such as collision avoidance, and danger. Global control access, but with extremely tight security. Store valuable data for future development. And 100% use electricity.</a:t>
            </a:r>
            <a:endParaRPr dirty="0"/>
          </a:p>
        </p:txBody>
      </p:sp>
      <p:pic>
        <p:nvPicPr>
          <p:cNvPr id="282" name="Google Shape;282;p45"/>
          <p:cNvPicPr preferRelativeResize="0"/>
          <p:nvPr/>
        </p:nvPicPr>
        <p:blipFill rotWithShape="1">
          <a:blip r:embed="rId3">
            <a:alphaModFix amt="37000"/>
          </a:blip>
          <a:srcRect l="31829" r="25325"/>
          <a:stretch/>
        </p:blipFill>
        <p:spPr>
          <a:xfrm>
            <a:off x="5187925" y="0"/>
            <a:ext cx="3956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title"/>
          </p:nvPr>
        </p:nvSpPr>
        <p:spPr>
          <a:xfrm>
            <a:off x="3946975" y="1591200"/>
            <a:ext cx="44838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Car</a:t>
            </a:r>
            <a:endParaRPr dirty="0"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4294967295"/>
          </p:nvPr>
        </p:nvSpPr>
        <p:spPr>
          <a:xfrm>
            <a:off x="4572000" y="2317200"/>
            <a:ext cx="3858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These are semi-autonomous cars infused with IoT that, in addition to making decisions, control a portion of the vehicle's operations to prevent accidents </a:t>
            </a:r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1"/>
          </p:nvPr>
        </p:nvSpPr>
        <p:spPr>
          <a:xfrm>
            <a:off x="4572000" y="2317200"/>
            <a:ext cx="3858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Arduino</a:t>
            </a:r>
            <a:endParaRPr dirty="0"/>
          </a:p>
        </p:txBody>
      </p:sp>
      <p:pic>
        <p:nvPicPr>
          <p:cNvPr id="6" name="Picture 4" descr="Không có mô tả.">
            <a:extLst>
              <a:ext uri="{FF2B5EF4-FFF2-40B4-BE49-F238E27FC236}">
                <a16:creationId xmlns:a16="http://schemas.microsoft.com/office/drawing/2014/main" id="{0833FADE-0DD5-4FCF-A13E-A63CEC343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58599" cy="51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713225" y="401925"/>
            <a:ext cx="77175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Structure</a:t>
            </a:r>
            <a:r>
              <a:rPr lang="vi-VN" dirty="0"/>
              <a:t> </a:t>
            </a:r>
            <a:r>
              <a:rPr lang="vi-VN" dirty="0" err="1"/>
              <a:t>Map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89B4-8B10-4EB2-B1D6-AAC00EB4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" y="1391771"/>
            <a:ext cx="9144025" cy="37517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/>
          <p:nvPr/>
        </p:nvSpPr>
        <p:spPr>
          <a:xfrm>
            <a:off x="0" y="0"/>
            <a:ext cx="3275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 amt="20000"/>
          </a:blip>
          <a:srcRect l="51683" r="12491"/>
          <a:stretch/>
        </p:blipFill>
        <p:spPr>
          <a:xfrm>
            <a:off x="725" y="0"/>
            <a:ext cx="32753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50"/>
          <p:cNvGrpSpPr/>
          <p:nvPr/>
        </p:nvGrpSpPr>
        <p:grpSpPr>
          <a:xfrm flipH="1">
            <a:off x="162000" y="165000"/>
            <a:ext cx="8820000" cy="4814650"/>
            <a:chOff x="162000" y="165000"/>
            <a:chExt cx="8820000" cy="4814650"/>
          </a:xfrm>
        </p:grpSpPr>
        <p:sp>
          <p:nvSpPr>
            <p:cNvPr id="321" name="Google Shape;321;p50"/>
            <p:cNvSpPr/>
            <p:nvPr/>
          </p:nvSpPr>
          <p:spPr>
            <a:xfrm>
              <a:off x="162000" y="165000"/>
              <a:ext cx="8820000" cy="4813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0"/>
            <p:cNvSpPr/>
            <p:nvPr/>
          </p:nvSpPr>
          <p:spPr>
            <a:xfrm>
              <a:off x="164375" y="3416300"/>
              <a:ext cx="5703614" cy="1563350"/>
            </a:xfrm>
            <a:custGeom>
              <a:avLst/>
              <a:gdLst/>
              <a:ahLst/>
              <a:cxnLst/>
              <a:rect l="l" t="t" r="r" b="b"/>
              <a:pathLst>
                <a:path w="210991" h="62534" extrusionOk="0">
                  <a:moveTo>
                    <a:pt x="0" y="0"/>
                  </a:moveTo>
                  <a:lnTo>
                    <a:pt x="0" y="62534"/>
                  </a:lnTo>
                  <a:lnTo>
                    <a:pt x="210991" y="625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 flipH="1">
            <a:off x="3260575" y="2240895"/>
            <a:ext cx="5170200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Use of Sensors</a:t>
            </a:r>
            <a:br>
              <a:rPr lang="en-US" dirty="0"/>
            </a:br>
            <a:endParaRPr dirty="0"/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 idx="2"/>
          </p:nvPr>
        </p:nvSpPr>
        <p:spPr>
          <a:xfrm flipH="1">
            <a:off x="6634675" y="924500"/>
            <a:ext cx="17961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326" name="Google Shape;326;p50"/>
          <p:cNvCxnSpPr/>
          <p:nvPr/>
        </p:nvCxnSpPr>
        <p:spPr>
          <a:xfrm rot="10800000">
            <a:off x="7273250" y="1976900"/>
            <a:ext cx="1019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C3A6744C-81CC-E0A3-27D5-CDC3A239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01925"/>
            <a:ext cx="7717500" cy="572700"/>
          </a:xfrm>
        </p:spPr>
        <p:txBody>
          <a:bodyPr/>
          <a:lstStyle/>
          <a:p>
            <a:r>
              <a:rPr lang="vi-VN" dirty="0" err="1"/>
              <a:t>UltraSonic</a:t>
            </a:r>
            <a:r>
              <a:rPr lang="vi-VN" dirty="0"/>
              <a:t> </a:t>
            </a:r>
            <a:r>
              <a:rPr lang="vi-VN" dirty="0" err="1"/>
              <a:t>Sensor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D8823-C8BD-45B4-817F-6D227645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7" y="1622111"/>
            <a:ext cx="6500463" cy="2990230"/>
          </a:xfrm>
          <a:prstGeom prst="rect">
            <a:avLst/>
          </a:prstGeom>
        </p:spPr>
      </p:pic>
      <p:pic>
        <p:nvPicPr>
          <p:cNvPr id="1026" name="Picture 2" descr="Hệ thống cảnh báo va chạm phía trước (Forward Collision Warning - FCW) - OTO  HUI NEWS - Tin tức, công nghệ và kỹ thuật Ô Tô">
            <a:extLst>
              <a:ext uri="{FF2B5EF4-FFF2-40B4-BE49-F238E27FC236}">
                <a16:creationId xmlns:a16="http://schemas.microsoft.com/office/drawing/2014/main" id="{E15469A7-4E61-4260-8F72-E20D5652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862312" y="2043543"/>
            <a:ext cx="3950111" cy="222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5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7114EF-21DC-4F6E-BD21-365729A6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01925"/>
            <a:ext cx="7717500" cy="572700"/>
          </a:xfrm>
        </p:spPr>
        <p:txBody>
          <a:bodyPr/>
          <a:lstStyle/>
          <a:p>
            <a:r>
              <a:rPr lang="en-US" dirty="0"/>
              <a:t>Infrared Sensor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16524-D6E5-4644-9064-5AC2A63D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382" y="1701052"/>
            <a:ext cx="5026618" cy="2946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73F26-387C-4E67-BFE4-AA3B07466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9176"/>
            <a:ext cx="3563471" cy="39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44065"/>
      </p:ext>
    </p:extLst>
  </p:cSld>
  <p:clrMapOvr>
    <a:masterClrMapping/>
  </p:clrMapOvr>
</p:sld>
</file>

<file path=ppt/theme/theme1.xml><?xml version="1.0" encoding="utf-8"?>
<a:theme xmlns:a="http://schemas.openxmlformats.org/drawingml/2006/main" name="IoT in Vehicles: Self Driving Car Project Proposal by Slidesgo">
  <a:themeElements>
    <a:clrScheme name="Simple Light">
      <a:dk1>
        <a:srgbClr val="000000"/>
      </a:dk1>
      <a:lt1>
        <a:srgbClr val="FFFFFF"/>
      </a:lt1>
      <a:dk2>
        <a:srgbClr val="382DA4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D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769</Words>
  <Application>Microsoft Office PowerPoint</Application>
  <PresentationFormat>On-screen Show (16:9)</PresentationFormat>
  <Paragraphs>152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Lexend Mega</vt:lpstr>
      <vt:lpstr>Roboto Condensed Light</vt:lpstr>
      <vt:lpstr>Lexend Mega Black</vt:lpstr>
      <vt:lpstr>Inter</vt:lpstr>
      <vt:lpstr>Fira Sans Extra Condensed Medium</vt:lpstr>
      <vt:lpstr>Arial</vt:lpstr>
      <vt:lpstr>IoT in Vehicles: Self Driving Car Project Proposal by Slidesgo</vt:lpstr>
      <vt:lpstr>IoT in  Robot  Car</vt:lpstr>
      <vt:lpstr>Table of contents</vt:lpstr>
      <vt:lpstr>Introduction</vt:lpstr>
      <vt:lpstr>About the project</vt:lpstr>
      <vt:lpstr>Robot Car</vt:lpstr>
      <vt:lpstr>Structure Map</vt:lpstr>
      <vt:lpstr>Use of Sensors </vt:lpstr>
      <vt:lpstr>UltraSonic Sensor</vt:lpstr>
      <vt:lpstr>Infrared Sensor</vt:lpstr>
      <vt:lpstr>Light Sensor</vt:lpstr>
      <vt:lpstr>IR Receiver</vt:lpstr>
      <vt:lpstr>Cloud</vt:lpstr>
      <vt:lpstr>Google Firebase</vt:lpstr>
      <vt:lpstr>Cloud Messaging</vt:lpstr>
      <vt:lpstr>Cloud  Database </vt:lpstr>
      <vt:lpstr>Website </vt:lpstr>
      <vt:lpstr>User Roles</vt:lpstr>
      <vt:lpstr>Advance Implementation </vt:lpstr>
      <vt:lpstr>Think out of the box</vt:lpstr>
      <vt:lpstr>Voice recognition  </vt:lpstr>
      <vt:lpstr>Virtual Steering </vt:lpstr>
      <vt:lpstr>Virtual Steering </vt:lpstr>
      <vt:lpstr>Blockchain Concept  </vt:lpstr>
      <vt:lpstr>Limitations  And Future  </vt:lpstr>
      <vt:lpstr>Limitations </vt:lpstr>
      <vt:lpstr>Limitations </vt:lpstr>
      <vt:lpstr>Future</vt:lpstr>
      <vt:lpstr>Future</vt:lpstr>
      <vt:lpstr>Future</vt:lpstr>
      <vt:lpstr>Future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in  Robot  Car</dc:title>
  <cp:lastModifiedBy>NHAT QUANG HOANG</cp:lastModifiedBy>
  <cp:revision>3</cp:revision>
  <dcterms:modified xsi:type="dcterms:W3CDTF">2022-04-14T14:00:01Z</dcterms:modified>
</cp:coreProperties>
</file>